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32"/>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21E61C-562E-42A0-A8E4-9D9E365F7DE6}">
  <a:tblStyle styleId="{BC21E61C-562E-42A0-A8E4-9D9E365F7D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d467761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d467761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34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821406">
            <a:off x="8948571" y="4911628"/>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821406">
            <a:off x="9075321" y="3658103"/>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1193750" y="1258225"/>
            <a:ext cx="6756600" cy="26271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0"/>
        <p:cNvGrpSpPr/>
        <p:nvPr/>
      </p:nvGrpSpPr>
      <p:grpSpPr>
        <a:xfrm>
          <a:off x="0" y="0"/>
          <a:ext cx="0" cy="0"/>
          <a:chOff x="0" y="0"/>
          <a:chExt cx="0" cy="0"/>
        </a:xfrm>
      </p:grpSpPr>
      <p:sp>
        <p:nvSpPr>
          <p:cNvPr id="141" name="Google Shape;141;p15"/>
          <p:cNvSpPr txBox="1">
            <a:spLocks noGrp="1"/>
          </p:cNvSpPr>
          <p:nvPr>
            <p:ph type="subTitle" idx="1"/>
          </p:nvPr>
        </p:nvSpPr>
        <p:spPr>
          <a:xfrm>
            <a:off x="11679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5"/>
          <p:cNvSpPr txBox="1">
            <a:spLocks noGrp="1"/>
          </p:cNvSpPr>
          <p:nvPr>
            <p:ph type="subTitle" idx="2"/>
          </p:nvPr>
        </p:nvSpPr>
        <p:spPr>
          <a:xfrm>
            <a:off x="3403800" y="3632402"/>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5"/>
          <p:cNvSpPr txBox="1">
            <a:spLocks noGrp="1"/>
          </p:cNvSpPr>
          <p:nvPr>
            <p:ph type="subTitle" idx="3"/>
          </p:nvPr>
        </p:nvSpPr>
        <p:spPr>
          <a:xfrm>
            <a:off x="56396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5" name="Google Shape;145;p15"/>
          <p:cNvSpPr txBox="1">
            <a:spLocks noGrp="1"/>
          </p:cNvSpPr>
          <p:nvPr>
            <p:ph type="subTitle" idx="4"/>
          </p:nvPr>
        </p:nvSpPr>
        <p:spPr>
          <a:xfrm>
            <a:off x="11679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5"/>
          <p:cNvSpPr txBox="1">
            <a:spLocks noGrp="1"/>
          </p:cNvSpPr>
          <p:nvPr>
            <p:ph type="subTitle" idx="5"/>
          </p:nvPr>
        </p:nvSpPr>
        <p:spPr>
          <a:xfrm>
            <a:off x="56396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5"/>
          <p:cNvSpPr txBox="1">
            <a:spLocks noGrp="1"/>
          </p:cNvSpPr>
          <p:nvPr>
            <p:ph type="subTitle" idx="6"/>
          </p:nvPr>
        </p:nvSpPr>
        <p:spPr>
          <a:xfrm>
            <a:off x="3403800" y="333787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15"/>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7"/>
        <p:cNvGrpSpPr/>
        <p:nvPr/>
      </p:nvGrpSpPr>
      <p:grpSpPr>
        <a:xfrm>
          <a:off x="0" y="0"/>
          <a:ext cx="0" cy="0"/>
          <a:chOff x="0" y="0"/>
          <a:chExt cx="0" cy="0"/>
        </a:xfrm>
      </p:grpSpPr>
      <p:sp>
        <p:nvSpPr>
          <p:cNvPr id="208" name="Google Shape;208;p19"/>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1"/>
        <p:cNvGrpSpPr/>
        <p:nvPr/>
      </p:nvGrpSpPr>
      <p:grpSpPr>
        <a:xfrm>
          <a:off x="0" y="0"/>
          <a:ext cx="0" cy="0"/>
          <a:chOff x="0" y="0"/>
          <a:chExt cx="0" cy="0"/>
        </a:xfrm>
      </p:grpSpPr>
      <p:sp>
        <p:nvSpPr>
          <p:cNvPr id="222" name="Google Shape;222;p20"/>
          <p:cNvSpPr/>
          <p:nvPr/>
        </p:nvSpPr>
        <p:spPr>
          <a:xfrm rot="7978995">
            <a:off x="-506187" y="100852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rot="7978995">
            <a:off x="-110812" y="26237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rot="7978594">
            <a:off x="631181" y="116767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rot="7978594">
            <a:off x="739331" y="-232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7978653">
            <a:off x="-994484" y="381990"/>
            <a:ext cx="2097808"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2821005">
            <a:off x="7366939" y="3889222"/>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2821005">
            <a:off x="6971564" y="4635372"/>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rot="-2821406">
            <a:off x="6772563" y="5030400"/>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2821406">
            <a:off x="7473963" y="5130075"/>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2821347">
            <a:off x="7800890" y="4515757"/>
            <a:ext cx="2097808"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2821406">
            <a:off x="8810338" y="4446500"/>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
        <p:nvSpPr>
          <p:cNvPr id="45" name="Google Shape;45;p4"/>
          <p:cNvSpPr/>
          <p:nvPr/>
        </p:nvSpPr>
        <p:spPr>
          <a:xfrm rot="7978995">
            <a:off x="7371601" y="47452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7978995">
            <a:off x="7766976" y="39991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7978594">
            <a:off x="8508968" y="49043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7978594">
            <a:off x="8617118" y="350439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 name="Google Shape;51;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5"/>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body" idx="1"/>
          </p:nvPr>
        </p:nvSpPr>
        <p:spPr>
          <a:xfrm>
            <a:off x="7264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0" name="Google Shape;70;p7"/>
          <p:cNvSpPr>
            <a:spLocks noGrp="1"/>
          </p:cNvSpPr>
          <p:nvPr>
            <p:ph type="pic" idx="2"/>
          </p:nvPr>
        </p:nvSpPr>
        <p:spPr>
          <a:xfrm>
            <a:off x="4976975" y="1374425"/>
            <a:ext cx="3232800" cy="2913000"/>
          </a:xfrm>
          <a:prstGeom prst="rect">
            <a:avLst/>
          </a:prstGeom>
          <a:noFill/>
          <a:ln>
            <a:noFill/>
          </a:ln>
        </p:spPr>
      </p:sp>
      <p:sp>
        <p:nvSpPr>
          <p:cNvPr id="71" name="Google Shape;71;p7"/>
          <p:cNvSpPr/>
          <p:nvPr/>
        </p:nvSpPr>
        <p:spPr>
          <a:xfrm rot="7978995">
            <a:off x="7371601" y="47452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7978995">
            <a:off x="7766976" y="39991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7978594">
            <a:off x="8508968" y="49043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7978594">
            <a:off x="8617118" y="350439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7" name="Google Shape;77;p8"/>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 name="Google Shape;94;p9"/>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3" name="Google Shape;103;p11"/>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1" r:id="rId10"/>
    <p:sldLayoutId id="2147483665"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24"/>
          <p:cNvSpPr txBox="1">
            <a:spLocks noGrp="1"/>
          </p:cNvSpPr>
          <p:nvPr>
            <p:ph type="ctrTitle"/>
          </p:nvPr>
        </p:nvSpPr>
        <p:spPr>
          <a:xfrm>
            <a:off x="1193750" y="1258225"/>
            <a:ext cx="6756600" cy="26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latin typeface="+mj-lt"/>
              </a:rPr>
              <a:t>HR DATA ANALYSIS </a:t>
            </a:r>
            <a:endParaRPr sz="4800" b="1" dirty="0">
              <a:latin typeface="+mj-lt"/>
              <a:ea typeface="Inter"/>
              <a:cs typeface="Inter"/>
              <a:sym typeface="Inter"/>
            </a:endParaRPr>
          </a:p>
        </p:txBody>
      </p:sp>
      <p:sp>
        <p:nvSpPr>
          <p:cNvPr id="2" name="TextBox 1">
            <a:extLst>
              <a:ext uri="{FF2B5EF4-FFF2-40B4-BE49-F238E27FC236}">
                <a16:creationId xmlns:a16="http://schemas.microsoft.com/office/drawing/2014/main" id="{6D421C5C-147E-8E5F-C839-B86AD1A5668C}"/>
              </a:ext>
            </a:extLst>
          </p:cNvPr>
          <p:cNvSpPr txBox="1"/>
          <p:nvPr/>
        </p:nvSpPr>
        <p:spPr>
          <a:xfrm>
            <a:off x="1218111" y="2240277"/>
            <a:ext cx="6707777" cy="1231106"/>
          </a:xfrm>
          <a:prstGeom prst="rect">
            <a:avLst/>
          </a:prstGeom>
          <a:noFill/>
        </p:spPr>
        <p:txBody>
          <a:bodyPr wrap="square" rtlCol="0">
            <a:spAutoFit/>
          </a:bodyPr>
          <a:lstStyle/>
          <a:p>
            <a:pPr algn="ctr" fontAlgn="auto"/>
            <a:r>
              <a:rPr lang="en-US" b="1" i="0" dirty="0">
                <a:solidFill>
                  <a:schemeClr val="tx2"/>
                </a:solidFill>
                <a:effectLst/>
                <a:latin typeface="+mj-lt"/>
                <a:ea typeface="Inter" panose="020B0604020202020204" charset="0"/>
              </a:rPr>
              <a:t>Digital Egypt Pioneers Initiative – DEPI</a:t>
            </a:r>
          </a:p>
          <a:p>
            <a:pPr algn="ctr" fontAlgn="auto"/>
            <a:r>
              <a:rPr lang="en-US" b="1" i="0" dirty="0">
                <a:solidFill>
                  <a:schemeClr val="tx2"/>
                </a:solidFill>
                <a:effectLst/>
                <a:latin typeface="+mj-lt"/>
                <a:ea typeface="Inter" panose="020B0604020202020204" charset="0"/>
              </a:rPr>
              <a:t>Instructor : Jackie Abualeam </a:t>
            </a:r>
          </a:p>
          <a:p>
            <a:pPr algn="l" fontAlgn="auto"/>
            <a:endParaRPr lang="en-US" sz="1800" b="1" i="0" dirty="0">
              <a:solidFill>
                <a:schemeClr val="tx2"/>
              </a:solidFill>
              <a:effectLst/>
              <a:latin typeface="+mj-lt"/>
              <a:ea typeface="Inter" panose="020B0604020202020204" charset="0"/>
            </a:endParaRPr>
          </a:p>
          <a:p>
            <a:br>
              <a:rPr lang="en-US" dirty="0">
                <a:latin typeface="+mj-lt"/>
              </a:rPr>
            </a:br>
            <a:endParaRPr lang="en-US"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2EF6-4617-1BC6-7C2B-3909309420EF}"/>
              </a:ext>
            </a:extLst>
          </p:cNvPr>
          <p:cNvSpPr>
            <a:spLocks noGrp="1"/>
          </p:cNvSpPr>
          <p:nvPr>
            <p:ph type="title"/>
          </p:nvPr>
        </p:nvSpPr>
        <p:spPr/>
        <p:txBody>
          <a:bodyPr/>
          <a:lstStyle/>
          <a:p>
            <a:r>
              <a:rPr lang="en-US" sz="2500" u="sng" dirty="0"/>
              <a:t>Salary Insights</a:t>
            </a:r>
            <a:br>
              <a:rPr lang="en-US" sz="2500" u="sng" dirty="0"/>
            </a:br>
            <a:endParaRPr lang="en-US" sz="2500" u="sng" dirty="0"/>
          </a:p>
        </p:txBody>
      </p:sp>
      <p:sp>
        <p:nvSpPr>
          <p:cNvPr id="3" name="Text Placeholder 2">
            <a:extLst>
              <a:ext uri="{FF2B5EF4-FFF2-40B4-BE49-F238E27FC236}">
                <a16:creationId xmlns:a16="http://schemas.microsoft.com/office/drawing/2014/main" id="{81F121ED-0A59-B527-573B-819CD3CC4930}"/>
              </a:ext>
            </a:extLst>
          </p:cNvPr>
          <p:cNvSpPr>
            <a:spLocks noGrp="1"/>
          </p:cNvSpPr>
          <p:nvPr>
            <p:ph type="body" idx="1"/>
          </p:nvPr>
        </p:nvSpPr>
        <p:spPr>
          <a:xfrm>
            <a:off x="82550" y="1255362"/>
            <a:ext cx="4584700" cy="3416400"/>
          </a:xfrm>
        </p:spPr>
        <p:txBody>
          <a:bodyPr/>
          <a:lstStyle/>
          <a:p>
            <a:pPr>
              <a:buFont typeface="Wingdings" panose="05000000000000000000" pitchFamily="2" charset="2"/>
              <a:buChar char="q"/>
            </a:pPr>
            <a:r>
              <a:rPr lang="en-US" dirty="0"/>
              <a:t> </a:t>
            </a:r>
            <a:r>
              <a:rPr lang="en-US" sz="1600" b="1" dirty="0">
                <a:solidFill>
                  <a:schemeClr val="tx2"/>
                </a:solidFill>
                <a:latin typeface="+mn-lt"/>
              </a:rPr>
              <a:t>Average Salary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a:t>
            </a:r>
          </a:p>
        </p:txBody>
      </p:sp>
      <p:pic>
        <p:nvPicPr>
          <p:cNvPr id="5" name="Picture 4">
            <a:extLst>
              <a:ext uri="{FF2B5EF4-FFF2-40B4-BE49-F238E27FC236}">
                <a16:creationId xmlns:a16="http://schemas.microsoft.com/office/drawing/2014/main" id="{4D7B3A67-E150-3898-11C9-6813DC78DAAA}"/>
              </a:ext>
            </a:extLst>
          </p:cNvPr>
          <p:cNvPicPr>
            <a:picLocks noChangeAspect="1"/>
          </p:cNvPicPr>
          <p:nvPr/>
        </p:nvPicPr>
        <p:blipFill>
          <a:blip r:embed="rId2"/>
          <a:srcRect l="36806" t="25432" r="38194" b="27407"/>
          <a:stretch/>
        </p:blipFill>
        <p:spPr>
          <a:xfrm>
            <a:off x="459650" y="2007175"/>
            <a:ext cx="2286000" cy="2425700"/>
          </a:xfrm>
          <a:prstGeom prst="rect">
            <a:avLst/>
          </a:prstGeom>
        </p:spPr>
      </p:pic>
      <p:sp>
        <p:nvSpPr>
          <p:cNvPr id="7" name="TextBox 6">
            <a:extLst>
              <a:ext uri="{FF2B5EF4-FFF2-40B4-BE49-F238E27FC236}">
                <a16:creationId xmlns:a16="http://schemas.microsoft.com/office/drawing/2014/main" id="{3B71A5C2-5857-394D-B87D-0C483650431E}"/>
              </a:ext>
            </a:extLst>
          </p:cNvPr>
          <p:cNvSpPr txBox="1"/>
          <p:nvPr/>
        </p:nvSpPr>
        <p:spPr>
          <a:xfrm>
            <a:off x="3851224" y="1298037"/>
            <a:ext cx="4781550" cy="584775"/>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rPr>
              <a:t>Salary and Experience by Age Group and Gender</a:t>
            </a:r>
          </a:p>
        </p:txBody>
      </p:sp>
      <p:pic>
        <p:nvPicPr>
          <p:cNvPr id="11" name="Picture 10">
            <a:extLst>
              <a:ext uri="{FF2B5EF4-FFF2-40B4-BE49-F238E27FC236}">
                <a16:creationId xmlns:a16="http://schemas.microsoft.com/office/drawing/2014/main" id="{F6B62190-200C-4C40-0D8E-706E76765EA7}"/>
              </a:ext>
            </a:extLst>
          </p:cNvPr>
          <p:cNvPicPr>
            <a:picLocks noChangeAspect="1"/>
          </p:cNvPicPr>
          <p:nvPr/>
        </p:nvPicPr>
        <p:blipFill>
          <a:blip r:embed="rId3"/>
          <a:srcRect l="25625" t="24321" r="27161" b="43086"/>
          <a:stretch/>
        </p:blipFill>
        <p:spPr>
          <a:xfrm>
            <a:off x="3975100" y="2120449"/>
            <a:ext cx="4913174" cy="2055100"/>
          </a:xfrm>
          <a:prstGeom prst="rect">
            <a:avLst/>
          </a:prstGeom>
        </p:spPr>
      </p:pic>
    </p:spTree>
    <p:extLst>
      <p:ext uri="{BB962C8B-B14F-4D97-AF65-F5344CB8AC3E}">
        <p14:creationId xmlns:p14="http://schemas.microsoft.com/office/powerpoint/2010/main" val="171484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C3007-A77C-3D6D-6CEE-0014FC684DD2}"/>
              </a:ext>
            </a:extLst>
          </p:cNvPr>
          <p:cNvSpPr>
            <a:spLocks noGrp="1"/>
          </p:cNvSpPr>
          <p:nvPr>
            <p:ph type="body" idx="1"/>
          </p:nvPr>
        </p:nvSpPr>
        <p:spPr>
          <a:xfrm>
            <a:off x="0" y="1032321"/>
            <a:ext cx="7662000" cy="428675"/>
          </a:xfrm>
        </p:spPr>
        <p:txBody>
          <a:bodyPr/>
          <a:lstStyle/>
          <a:p>
            <a:pPr>
              <a:buFont typeface="Wingdings" panose="05000000000000000000" pitchFamily="2" charset="2"/>
              <a:buChar char="q"/>
            </a:pPr>
            <a:r>
              <a:rPr lang="en-US" sz="1600" b="1" dirty="0">
                <a:solidFill>
                  <a:schemeClr val="tx2"/>
                </a:solidFill>
                <a:latin typeface="+mn-lt"/>
              </a:rPr>
              <a:t>Average Salary by Department, Job Role, </a:t>
            </a:r>
            <a:endParaRPr lang="ar-EG" sz="1600" b="1" dirty="0">
              <a:solidFill>
                <a:schemeClr val="tx2"/>
              </a:solidFill>
              <a:latin typeface="+mn-lt"/>
            </a:endParaRPr>
          </a:p>
          <a:p>
            <a:pPr marL="114300" indent="0">
              <a:buNone/>
            </a:pPr>
            <a:r>
              <a:rPr lang="en-US" sz="1600" b="1" dirty="0">
                <a:solidFill>
                  <a:schemeClr val="tx2"/>
                </a:solidFill>
                <a:latin typeface="+mn-lt"/>
              </a:rPr>
              <a:t>Education Level, and Business Travel</a:t>
            </a:r>
          </a:p>
        </p:txBody>
      </p:sp>
      <p:pic>
        <p:nvPicPr>
          <p:cNvPr id="5" name="Picture 4">
            <a:extLst>
              <a:ext uri="{FF2B5EF4-FFF2-40B4-BE49-F238E27FC236}">
                <a16:creationId xmlns:a16="http://schemas.microsoft.com/office/drawing/2014/main" id="{B02DF47C-F1EE-2C68-B9F4-E1E78B174047}"/>
              </a:ext>
            </a:extLst>
          </p:cNvPr>
          <p:cNvPicPr>
            <a:picLocks noChangeAspect="1"/>
          </p:cNvPicPr>
          <p:nvPr/>
        </p:nvPicPr>
        <p:blipFill>
          <a:blip r:embed="rId2"/>
          <a:srcRect l="25347" t="24692" r="38056" b="42592"/>
          <a:stretch/>
        </p:blipFill>
        <p:spPr>
          <a:xfrm>
            <a:off x="260350" y="1886620"/>
            <a:ext cx="4025900" cy="2024409"/>
          </a:xfrm>
          <a:prstGeom prst="rect">
            <a:avLst/>
          </a:prstGeom>
        </p:spPr>
      </p:pic>
      <p:sp>
        <p:nvSpPr>
          <p:cNvPr id="7" name="TextBox 6">
            <a:extLst>
              <a:ext uri="{FF2B5EF4-FFF2-40B4-BE49-F238E27FC236}">
                <a16:creationId xmlns:a16="http://schemas.microsoft.com/office/drawing/2014/main" id="{A2AE8DDE-BCD4-6984-889F-9382BD1480D2}"/>
              </a:ext>
            </a:extLst>
          </p:cNvPr>
          <p:cNvSpPr txBox="1"/>
          <p:nvPr/>
        </p:nvSpPr>
        <p:spPr>
          <a:xfrm>
            <a:off x="4772025" y="1089033"/>
            <a:ext cx="4781550" cy="584775"/>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rPr>
              <a:t> Correlation Between Salary </a:t>
            </a:r>
            <a:endParaRPr lang="ar-EG" sz="1600" b="1" dirty="0">
              <a:solidFill>
                <a:schemeClr val="tx2"/>
              </a:solidFill>
            </a:endParaRPr>
          </a:p>
          <a:p>
            <a:pPr>
              <a:buClr>
                <a:schemeClr val="accent1"/>
              </a:buClr>
            </a:pPr>
            <a:r>
              <a:rPr lang="en-US" sz="1600" b="1" dirty="0">
                <a:solidFill>
                  <a:schemeClr val="tx2"/>
                </a:solidFill>
              </a:rPr>
              <a:t>and Manager Rating</a:t>
            </a:r>
          </a:p>
        </p:txBody>
      </p:sp>
      <p:pic>
        <p:nvPicPr>
          <p:cNvPr id="9" name="Picture 8">
            <a:extLst>
              <a:ext uri="{FF2B5EF4-FFF2-40B4-BE49-F238E27FC236}">
                <a16:creationId xmlns:a16="http://schemas.microsoft.com/office/drawing/2014/main" id="{647F46CD-3E3F-327B-9235-8FB8C5D644EE}"/>
              </a:ext>
            </a:extLst>
          </p:cNvPr>
          <p:cNvPicPr>
            <a:picLocks noChangeAspect="1"/>
          </p:cNvPicPr>
          <p:nvPr/>
        </p:nvPicPr>
        <p:blipFill>
          <a:blip r:embed="rId3"/>
          <a:srcRect l="24722" t="46667" r="48959" b="20617"/>
          <a:stretch/>
        </p:blipFill>
        <p:spPr>
          <a:xfrm>
            <a:off x="5041255" y="1886620"/>
            <a:ext cx="3023247" cy="2113880"/>
          </a:xfrm>
          <a:prstGeom prst="rect">
            <a:avLst/>
          </a:prstGeom>
        </p:spPr>
      </p:pic>
    </p:spTree>
    <p:extLst>
      <p:ext uri="{BB962C8B-B14F-4D97-AF65-F5344CB8AC3E}">
        <p14:creationId xmlns:p14="http://schemas.microsoft.com/office/powerpoint/2010/main" val="12818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9F77-1835-03B9-1316-10AFD31453BD}"/>
              </a:ext>
            </a:extLst>
          </p:cNvPr>
          <p:cNvSpPr>
            <a:spLocks noGrp="1"/>
          </p:cNvSpPr>
          <p:nvPr>
            <p:ph type="title"/>
          </p:nvPr>
        </p:nvSpPr>
        <p:spPr/>
        <p:txBody>
          <a:bodyPr/>
          <a:lstStyle/>
          <a:p>
            <a:r>
              <a:rPr lang="en-US" sz="2500" u="sng" dirty="0"/>
              <a:t>Employee Satisfaction Insights</a:t>
            </a:r>
            <a:br>
              <a:rPr lang="en-US" sz="2500" u="sng" dirty="0"/>
            </a:br>
            <a:endParaRPr lang="en-US" sz="2500" u="sng" dirty="0"/>
          </a:p>
        </p:txBody>
      </p:sp>
      <p:sp>
        <p:nvSpPr>
          <p:cNvPr id="3" name="Text Placeholder 2">
            <a:extLst>
              <a:ext uri="{FF2B5EF4-FFF2-40B4-BE49-F238E27FC236}">
                <a16:creationId xmlns:a16="http://schemas.microsoft.com/office/drawing/2014/main" id="{B8E9E768-D78E-0F3A-9916-703A63648C94}"/>
              </a:ext>
            </a:extLst>
          </p:cNvPr>
          <p:cNvSpPr>
            <a:spLocks noGrp="1"/>
          </p:cNvSpPr>
          <p:nvPr>
            <p:ph type="body" idx="1"/>
          </p:nvPr>
        </p:nvSpPr>
        <p:spPr>
          <a:xfrm>
            <a:off x="59600" y="993660"/>
            <a:ext cx="7611200" cy="733475"/>
          </a:xfrm>
        </p:spPr>
        <p:txBody>
          <a:bodyPr/>
          <a:lstStyle/>
          <a:p>
            <a:pPr>
              <a:buFont typeface="Wingdings" panose="05000000000000000000" pitchFamily="2" charset="2"/>
              <a:buChar char="q"/>
            </a:pPr>
            <a:r>
              <a:rPr lang="en-US" dirty="0">
                <a:latin typeface="+mn-lt"/>
              </a:rPr>
              <a:t> </a:t>
            </a:r>
            <a:r>
              <a:rPr lang="en-US" sz="1600" b="1" dirty="0">
                <a:solidFill>
                  <a:schemeClr val="tx2"/>
                </a:solidFill>
                <a:latin typeface="+mn-lt"/>
              </a:rPr>
              <a:t>High Satisfaction by Department</a:t>
            </a:r>
            <a:r>
              <a:rPr lang="ar-EG" sz="1600" b="1" dirty="0">
                <a:solidFill>
                  <a:schemeClr val="tx2"/>
                </a:solidFill>
                <a:latin typeface="+mn-lt"/>
              </a:rPr>
              <a:t> </a:t>
            </a:r>
            <a:r>
              <a:rPr lang="en-US" sz="1600" b="1" dirty="0">
                <a:solidFill>
                  <a:schemeClr val="tx2"/>
                </a:solidFill>
                <a:latin typeface="+mn-lt"/>
              </a:rPr>
              <a:t>and Job Role (Average &gt;= 3)</a:t>
            </a:r>
          </a:p>
        </p:txBody>
      </p:sp>
      <p:pic>
        <p:nvPicPr>
          <p:cNvPr id="5" name="Picture 4">
            <a:extLst>
              <a:ext uri="{FF2B5EF4-FFF2-40B4-BE49-F238E27FC236}">
                <a16:creationId xmlns:a16="http://schemas.microsoft.com/office/drawing/2014/main" id="{2ABF40D3-3723-D65A-BC84-A071B26BAA87}"/>
              </a:ext>
            </a:extLst>
          </p:cNvPr>
          <p:cNvPicPr>
            <a:picLocks noChangeAspect="1"/>
          </p:cNvPicPr>
          <p:nvPr/>
        </p:nvPicPr>
        <p:blipFill>
          <a:blip r:embed="rId2"/>
          <a:srcRect l="25764" t="43704" r="27361" b="27037"/>
          <a:stretch/>
        </p:blipFill>
        <p:spPr>
          <a:xfrm>
            <a:off x="423500" y="1463488"/>
            <a:ext cx="6053500" cy="1986400"/>
          </a:xfrm>
          <a:prstGeom prst="rect">
            <a:avLst/>
          </a:prstGeom>
        </p:spPr>
      </p:pic>
      <p:sp>
        <p:nvSpPr>
          <p:cNvPr id="7" name="TextBox 6">
            <a:extLst>
              <a:ext uri="{FF2B5EF4-FFF2-40B4-BE49-F238E27FC236}">
                <a16:creationId xmlns:a16="http://schemas.microsoft.com/office/drawing/2014/main" id="{799CB43C-E38F-C0EB-7AB9-6D8521A6D3DE}"/>
              </a:ext>
            </a:extLst>
          </p:cNvPr>
          <p:cNvSpPr txBox="1"/>
          <p:nvPr/>
        </p:nvSpPr>
        <p:spPr>
          <a:xfrm>
            <a:off x="116750" y="3476817"/>
            <a:ext cx="6773000" cy="338554"/>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latin typeface="+mn-lt"/>
              </a:rPr>
              <a:t>Low Satisfaction by Department and Job Role (Average &lt; 3)</a:t>
            </a:r>
          </a:p>
        </p:txBody>
      </p:sp>
      <p:pic>
        <p:nvPicPr>
          <p:cNvPr id="9" name="Picture 8">
            <a:extLst>
              <a:ext uri="{FF2B5EF4-FFF2-40B4-BE49-F238E27FC236}">
                <a16:creationId xmlns:a16="http://schemas.microsoft.com/office/drawing/2014/main" id="{09AC9CBD-7C25-F9D9-2411-7AC1DC6A09A2}"/>
              </a:ext>
            </a:extLst>
          </p:cNvPr>
          <p:cNvPicPr>
            <a:picLocks noChangeAspect="1"/>
          </p:cNvPicPr>
          <p:nvPr/>
        </p:nvPicPr>
        <p:blipFill>
          <a:blip r:embed="rId3"/>
          <a:srcRect l="25208" t="56913" r="29653" b="28025"/>
          <a:stretch/>
        </p:blipFill>
        <p:spPr>
          <a:xfrm>
            <a:off x="423500" y="3919716"/>
            <a:ext cx="5673001" cy="909509"/>
          </a:xfrm>
          <a:prstGeom prst="rect">
            <a:avLst/>
          </a:prstGeom>
        </p:spPr>
      </p:pic>
    </p:spTree>
    <p:extLst>
      <p:ext uri="{BB962C8B-B14F-4D97-AF65-F5344CB8AC3E}">
        <p14:creationId xmlns:p14="http://schemas.microsoft.com/office/powerpoint/2010/main" val="240873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3136EF78-2594-A3B8-A0CC-E2A4071E7554}"/>
              </a:ext>
            </a:extLst>
          </p:cNvPr>
          <p:cNvSpPr>
            <a:spLocks noGrp="1"/>
          </p:cNvSpPr>
          <p:nvPr>
            <p:ph type="body" idx="1"/>
          </p:nvPr>
        </p:nvSpPr>
        <p:spPr>
          <a:xfrm>
            <a:off x="12700" y="269760"/>
            <a:ext cx="7611200" cy="733475"/>
          </a:xfrm>
        </p:spPr>
        <p:txBody>
          <a:bodyPr/>
          <a:lstStyle/>
          <a:p>
            <a:pPr>
              <a:buFont typeface="Wingdings" panose="05000000000000000000" pitchFamily="2" charset="2"/>
              <a:buChar char="q"/>
            </a:pPr>
            <a:r>
              <a:rPr lang="en-US" sz="1600" b="1" dirty="0">
                <a:solidFill>
                  <a:schemeClr val="tx2"/>
                </a:solidFill>
                <a:latin typeface="+mn-lt"/>
              </a:rPr>
              <a:t>High Satisfaction by Age Group, Gender, and Ethnicity (Average &gt;= 3)</a:t>
            </a:r>
          </a:p>
        </p:txBody>
      </p:sp>
      <p:pic>
        <p:nvPicPr>
          <p:cNvPr id="7" name="Picture 6">
            <a:extLst>
              <a:ext uri="{FF2B5EF4-FFF2-40B4-BE49-F238E27FC236}">
                <a16:creationId xmlns:a16="http://schemas.microsoft.com/office/drawing/2014/main" id="{C5CE685C-B023-E886-61E7-7708F15AD969}"/>
              </a:ext>
            </a:extLst>
          </p:cNvPr>
          <p:cNvPicPr>
            <a:picLocks noChangeAspect="1"/>
          </p:cNvPicPr>
          <p:nvPr/>
        </p:nvPicPr>
        <p:blipFill>
          <a:blip r:embed="rId2"/>
          <a:srcRect l="25555" t="36049" r="27014" b="31482"/>
          <a:stretch/>
        </p:blipFill>
        <p:spPr>
          <a:xfrm>
            <a:off x="514350" y="762000"/>
            <a:ext cx="5422900" cy="1753186"/>
          </a:xfrm>
          <a:prstGeom prst="rect">
            <a:avLst/>
          </a:prstGeom>
        </p:spPr>
      </p:pic>
      <p:sp>
        <p:nvSpPr>
          <p:cNvPr id="8" name="Text Placeholder 2">
            <a:extLst>
              <a:ext uri="{FF2B5EF4-FFF2-40B4-BE49-F238E27FC236}">
                <a16:creationId xmlns:a16="http://schemas.microsoft.com/office/drawing/2014/main" id="{9BAEC62B-FC1F-32B0-2B41-741B29B70AED}"/>
              </a:ext>
            </a:extLst>
          </p:cNvPr>
          <p:cNvSpPr txBox="1">
            <a:spLocks/>
          </p:cNvSpPr>
          <p:nvPr/>
        </p:nvSpPr>
        <p:spPr>
          <a:xfrm>
            <a:off x="0" y="2559050"/>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Low Satisfaction by Age Group, Gender, and Ethnicity (Average &lt; 3)</a:t>
            </a:r>
          </a:p>
        </p:txBody>
      </p:sp>
      <p:pic>
        <p:nvPicPr>
          <p:cNvPr id="10" name="Picture 9">
            <a:extLst>
              <a:ext uri="{FF2B5EF4-FFF2-40B4-BE49-F238E27FC236}">
                <a16:creationId xmlns:a16="http://schemas.microsoft.com/office/drawing/2014/main" id="{7E9B0C7C-7DE7-C7C3-C928-5C380F6EC4C9}"/>
              </a:ext>
            </a:extLst>
          </p:cNvPr>
          <p:cNvPicPr>
            <a:picLocks noChangeAspect="1"/>
          </p:cNvPicPr>
          <p:nvPr/>
        </p:nvPicPr>
        <p:blipFill>
          <a:blip r:embed="rId3"/>
          <a:srcRect l="25486" t="42469" r="26736" b="26296"/>
          <a:stretch/>
        </p:blipFill>
        <p:spPr>
          <a:xfrm>
            <a:off x="527050" y="3007426"/>
            <a:ext cx="5410200" cy="1989507"/>
          </a:xfrm>
          <a:prstGeom prst="rect">
            <a:avLst/>
          </a:prstGeom>
        </p:spPr>
      </p:pic>
    </p:spTree>
    <p:extLst>
      <p:ext uri="{BB962C8B-B14F-4D97-AF65-F5344CB8AC3E}">
        <p14:creationId xmlns:p14="http://schemas.microsoft.com/office/powerpoint/2010/main" val="213186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1996725-1602-046A-CF8D-7E225658F7A5}"/>
              </a:ext>
            </a:extLst>
          </p:cNvPr>
          <p:cNvSpPr txBox="1">
            <a:spLocks/>
          </p:cNvSpPr>
          <p:nvPr/>
        </p:nvSpPr>
        <p:spPr>
          <a:xfrm>
            <a:off x="336550" y="952500"/>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Highly Rated Employees with Low Satisfaction</a:t>
            </a:r>
          </a:p>
        </p:txBody>
      </p:sp>
      <p:pic>
        <p:nvPicPr>
          <p:cNvPr id="6" name="Picture 5">
            <a:extLst>
              <a:ext uri="{FF2B5EF4-FFF2-40B4-BE49-F238E27FC236}">
                <a16:creationId xmlns:a16="http://schemas.microsoft.com/office/drawing/2014/main" id="{F1569E9B-4C66-FFE8-526C-94DED3E6F899}"/>
              </a:ext>
            </a:extLst>
          </p:cNvPr>
          <p:cNvPicPr>
            <a:picLocks noChangeAspect="1"/>
          </p:cNvPicPr>
          <p:nvPr/>
        </p:nvPicPr>
        <p:blipFill>
          <a:blip r:embed="rId2"/>
          <a:srcRect l="25695" t="32779" r="27153" b="35309"/>
          <a:stretch/>
        </p:blipFill>
        <p:spPr>
          <a:xfrm>
            <a:off x="749299" y="1576412"/>
            <a:ext cx="5229053" cy="1990676"/>
          </a:xfrm>
          <a:prstGeom prst="rect">
            <a:avLst/>
          </a:prstGeom>
        </p:spPr>
      </p:pic>
    </p:spTree>
    <p:extLst>
      <p:ext uri="{BB962C8B-B14F-4D97-AF65-F5344CB8AC3E}">
        <p14:creationId xmlns:p14="http://schemas.microsoft.com/office/powerpoint/2010/main" val="319409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32F2-3582-3E6D-ED14-213BFEB965F6}"/>
              </a:ext>
            </a:extLst>
          </p:cNvPr>
          <p:cNvSpPr>
            <a:spLocks noGrp="1"/>
          </p:cNvSpPr>
          <p:nvPr>
            <p:ph type="title"/>
          </p:nvPr>
        </p:nvSpPr>
        <p:spPr/>
        <p:txBody>
          <a:bodyPr/>
          <a:lstStyle/>
          <a:p>
            <a:r>
              <a:rPr lang="en-US" sz="2500" u="sng" dirty="0"/>
              <a:t>Employee Rating Insights</a:t>
            </a:r>
            <a:br>
              <a:rPr lang="en-US" sz="2500" u="sng" dirty="0"/>
            </a:br>
            <a:endParaRPr lang="en-US" sz="2500" u="sng" dirty="0"/>
          </a:p>
        </p:txBody>
      </p:sp>
      <p:sp>
        <p:nvSpPr>
          <p:cNvPr id="4" name="Text Placeholder 2">
            <a:extLst>
              <a:ext uri="{FF2B5EF4-FFF2-40B4-BE49-F238E27FC236}">
                <a16:creationId xmlns:a16="http://schemas.microsoft.com/office/drawing/2014/main" id="{6981BB5C-BD45-9F11-E2E8-41AC1AF3D85A}"/>
              </a:ext>
            </a:extLst>
          </p:cNvPr>
          <p:cNvSpPr txBox="1">
            <a:spLocks/>
          </p:cNvSpPr>
          <p:nvPr/>
        </p:nvSpPr>
        <p:spPr>
          <a:xfrm>
            <a:off x="158750" y="114859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 Ratings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 (Average &gt;= 3)</a:t>
            </a:r>
          </a:p>
        </p:txBody>
      </p:sp>
      <p:pic>
        <p:nvPicPr>
          <p:cNvPr id="6" name="Picture 5">
            <a:extLst>
              <a:ext uri="{FF2B5EF4-FFF2-40B4-BE49-F238E27FC236}">
                <a16:creationId xmlns:a16="http://schemas.microsoft.com/office/drawing/2014/main" id="{5566E61F-B36A-D948-FCA4-A6E530F7316C}"/>
              </a:ext>
            </a:extLst>
          </p:cNvPr>
          <p:cNvPicPr>
            <a:picLocks noChangeAspect="1"/>
          </p:cNvPicPr>
          <p:nvPr/>
        </p:nvPicPr>
        <p:blipFill>
          <a:blip r:embed="rId2"/>
          <a:srcRect l="25417" t="26666" r="45208" b="40989"/>
          <a:stretch/>
        </p:blipFill>
        <p:spPr>
          <a:xfrm>
            <a:off x="323849" y="2012949"/>
            <a:ext cx="3523937" cy="2182675"/>
          </a:xfrm>
          <a:prstGeom prst="rect">
            <a:avLst/>
          </a:prstGeom>
        </p:spPr>
      </p:pic>
      <p:sp>
        <p:nvSpPr>
          <p:cNvPr id="7" name="Text Placeholder 2">
            <a:extLst>
              <a:ext uri="{FF2B5EF4-FFF2-40B4-BE49-F238E27FC236}">
                <a16:creationId xmlns:a16="http://schemas.microsoft.com/office/drawing/2014/main" id="{6146104A-2194-6425-7EA3-7C6BB2354F79}"/>
              </a:ext>
            </a:extLst>
          </p:cNvPr>
          <p:cNvSpPr txBox="1">
            <a:spLocks/>
          </p:cNvSpPr>
          <p:nvPr/>
        </p:nvSpPr>
        <p:spPr>
          <a:xfrm>
            <a:off x="4800600" y="114859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 Low Ratings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 (Average &lt; 3)</a:t>
            </a:r>
          </a:p>
        </p:txBody>
      </p:sp>
      <p:pic>
        <p:nvPicPr>
          <p:cNvPr id="9" name="Picture 8">
            <a:extLst>
              <a:ext uri="{FF2B5EF4-FFF2-40B4-BE49-F238E27FC236}">
                <a16:creationId xmlns:a16="http://schemas.microsoft.com/office/drawing/2014/main" id="{9BD8034E-7D0B-B26D-7CBB-5430D56F6094}"/>
              </a:ext>
            </a:extLst>
          </p:cNvPr>
          <p:cNvPicPr>
            <a:picLocks noChangeAspect="1"/>
          </p:cNvPicPr>
          <p:nvPr/>
        </p:nvPicPr>
        <p:blipFill>
          <a:blip r:embed="rId3"/>
          <a:srcRect l="25625" t="35556" r="37847" b="53333"/>
          <a:stretch/>
        </p:blipFill>
        <p:spPr>
          <a:xfrm>
            <a:off x="4502086" y="2571750"/>
            <a:ext cx="4318065" cy="689677"/>
          </a:xfrm>
          <a:prstGeom prst="rect">
            <a:avLst/>
          </a:prstGeom>
        </p:spPr>
      </p:pic>
    </p:spTree>
    <p:extLst>
      <p:ext uri="{BB962C8B-B14F-4D97-AF65-F5344CB8AC3E}">
        <p14:creationId xmlns:p14="http://schemas.microsoft.com/office/powerpoint/2010/main" val="233137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2802F6EA-FA6A-52B5-B60A-E193340D3D6E}"/>
              </a:ext>
            </a:extLst>
          </p:cNvPr>
          <p:cNvSpPr txBox="1">
            <a:spLocks/>
          </p:cNvSpPr>
          <p:nvPr/>
        </p:nvSpPr>
        <p:spPr>
          <a:xfrm>
            <a:off x="44450" y="81204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 Ratings by Age Group,</a:t>
            </a:r>
            <a:endParaRPr lang="ar-EG" sz="1600" b="1" dirty="0">
              <a:solidFill>
                <a:schemeClr val="tx2"/>
              </a:solidFill>
              <a:latin typeface="+mn-lt"/>
            </a:endParaRPr>
          </a:p>
          <a:p>
            <a:pPr marL="114300" indent="0">
              <a:buNone/>
            </a:pPr>
            <a:r>
              <a:rPr lang="en-US" sz="1600" b="1" dirty="0">
                <a:solidFill>
                  <a:schemeClr val="tx2"/>
                </a:solidFill>
                <a:latin typeface="+mn-lt"/>
              </a:rPr>
              <a:t> Gender, and Ethnicity (Average &gt;= 3)</a:t>
            </a:r>
          </a:p>
        </p:txBody>
      </p:sp>
      <p:pic>
        <p:nvPicPr>
          <p:cNvPr id="6" name="Picture 5">
            <a:extLst>
              <a:ext uri="{FF2B5EF4-FFF2-40B4-BE49-F238E27FC236}">
                <a16:creationId xmlns:a16="http://schemas.microsoft.com/office/drawing/2014/main" id="{E094C93F-91C9-D181-17C4-7E6BC43CF29B}"/>
              </a:ext>
            </a:extLst>
          </p:cNvPr>
          <p:cNvPicPr>
            <a:picLocks noChangeAspect="1"/>
          </p:cNvPicPr>
          <p:nvPr/>
        </p:nvPicPr>
        <p:blipFill>
          <a:blip r:embed="rId2"/>
          <a:srcRect l="25277" t="27531" r="40903" b="40494"/>
          <a:stretch/>
        </p:blipFill>
        <p:spPr>
          <a:xfrm>
            <a:off x="247649" y="1771650"/>
            <a:ext cx="4083467" cy="2171700"/>
          </a:xfrm>
          <a:prstGeom prst="rect">
            <a:avLst/>
          </a:prstGeom>
        </p:spPr>
      </p:pic>
      <p:sp>
        <p:nvSpPr>
          <p:cNvPr id="7" name="Text Placeholder 2">
            <a:extLst>
              <a:ext uri="{FF2B5EF4-FFF2-40B4-BE49-F238E27FC236}">
                <a16:creationId xmlns:a16="http://schemas.microsoft.com/office/drawing/2014/main" id="{034D6CBA-1E19-F40E-70C8-1895ED830A34}"/>
              </a:ext>
            </a:extLst>
          </p:cNvPr>
          <p:cNvSpPr txBox="1">
            <a:spLocks/>
          </p:cNvSpPr>
          <p:nvPr/>
        </p:nvSpPr>
        <p:spPr>
          <a:xfrm>
            <a:off x="4711700" y="81204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Low Ratings by Age Group,</a:t>
            </a:r>
            <a:endParaRPr lang="ar-EG" sz="1600" b="1" dirty="0">
              <a:solidFill>
                <a:schemeClr val="tx2"/>
              </a:solidFill>
              <a:latin typeface="+mn-lt"/>
            </a:endParaRPr>
          </a:p>
          <a:p>
            <a:pPr marL="114300" indent="0">
              <a:buNone/>
            </a:pPr>
            <a:r>
              <a:rPr lang="en-US" sz="1600" b="1" dirty="0">
                <a:solidFill>
                  <a:schemeClr val="tx2"/>
                </a:solidFill>
                <a:latin typeface="+mn-lt"/>
              </a:rPr>
              <a:t> Gender, and Ethnicity (Average &lt; 3)</a:t>
            </a:r>
          </a:p>
        </p:txBody>
      </p:sp>
      <p:pic>
        <p:nvPicPr>
          <p:cNvPr id="9" name="Picture 8">
            <a:extLst>
              <a:ext uri="{FF2B5EF4-FFF2-40B4-BE49-F238E27FC236}">
                <a16:creationId xmlns:a16="http://schemas.microsoft.com/office/drawing/2014/main" id="{BE7340BB-1B52-0059-353C-1004089D2762}"/>
              </a:ext>
            </a:extLst>
          </p:cNvPr>
          <p:cNvPicPr>
            <a:picLocks noChangeAspect="1"/>
          </p:cNvPicPr>
          <p:nvPr/>
        </p:nvPicPr>
        <p:blipFill>
          <a:blip r:embed="rId3"/>
          <a:srcRect l="25347" t="19877" r="41528" b="47901"/>
          <a:stretch/>
        </p:blipFill>
        <p:spPr>
          <a:xfrm>
            <a:off x="4667249" y="1771650"/>
            <a:ext cx="3968969" cy="2171700"/>
          </a:xfrm>
          <a:prstGeom prst="rect">
            <a:avLst/>
          </a:prstGeom>
        </p:spPr>
      </p:pic>
    </p:spTree>
    <p:extLst>
      <p:ext uri="{BB962C8B-B14F-4D97-AF65-F5344CB8AC3E}">
        <p14:creationId xmlns:p14="http://schemas.microsoft.com/office/powerpoint/2010/main" val="66140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FC16-45F7-BEBC-C176-71DE7F90F3BF}"/>
              </a:ext>
            </a:extLst>
          </p:cNvPr>
          <p:cNvSpPr>
            <a:spLocks noGrp="1"/>
          </p:cNvSpPr>
          <p:nvPr>
            <p:ph type="title"/>
          </p:nvPr>
        </p:nvSpPr>
        <p:spPr/>
        <p:txBody>
          <a:bodyPr/>
          <a:lstStyle/>
          <a:p>
            <a:r>
              <a:rPr lang="en-US" sz="2500" u="sng" dirty="0"/>
              <a:t>Experience, Training, and Attrition Analysis</a:t>
            </a:r>
            <a:br>
              <a:rPr lang="en-US" sz="2500" u="sng" dirty="0"/>
            </a:br>
            <a:endParaRPr lang="en-US" sz="2500" u="sng" dirty="0"/>
          </a:p>
        </p:txBody>
      </p:sp>
      <p:sp>
        <p:nvSpPr>
          <p:cNvPr id="4" name="Text Placeholder 2">
            <a:extLst>
              <a:ext uri="{FF2B5EF4-FFF2-40B4-BE49-F238E27FC236}">
                <a16:creationId xmlns:a16="http://schemas.microsoft.com/office/drawing/2014/main" id="{73009DED-B84E-872E-D45A-38F78EF82ABC}"/>
              </a:ext>
            </a:extLst>
          </p:cNvPr>
          <p:cNvSpPr txBox="1">
            <a:spLocks/>
          </p:cNvSpPr>
          <p:nvPr/>
        </p:nvSpPr>
        <p:spPr>
          <a:xfrm>
            <a:off x="177800" y="10177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Correlation Between Experience</a:t>
            </a:r>
            <a:endParaRPr lang="ar-EG" sz="1600" b="1" dirty="0">
              <a:solidFill>
                <a:schemeClr val="tx2"/>
              </a:solidFill>
              <a:latin typeface="+mn-lt"/>
            </a:endParaRPr>
          </a:p>
          <a:p>
            <a:pPr marL="114300" indent="0">
              <a:buNone/>
            </a:pPr>
            <a:r>
              <a:rPr lang="en-US" sz="1600" b="1" dirty="0">
                <a:solidFill>
                  <a:schemeClr val="tx2"/>
                </a:solidFill>
                <a:latin typeface="+mn-lt"/>
              </a:rPr>
              <a:t> and Performance</a:t>
            </a:r>
          </a:p>
        </p:txBody>
      </p:sp>
      <p:pic>
        <p:nvPicPr>
          <p:cNvPr id="6" name="Picture 5">
            <a:extLst>
              <a:ext uri="{FF2B5EF4-FFF2-40B4-BE49-F238E27FC236}">
                <a16:creationId xmlns:a16="http://schemas.microsoft.com/office/drawing/2014/main" id="{07FC92D2-BA1F-89D2-A1AE-1CF8BE465C25}"/>
              </a:ext>
            </a:extLst>
          </p:cNvPr>
          <p:cNvPicPr>
            <a:picLocks noChangeAspect="1"/>
          </p:cNvPicPr>
          <p:nvPr/>
        </p:nvPicPr>
        <p:blipFill>
          <a:blip r:embed="rId2"/>
          <a:srcRect l="25139" t="36049" r="39653" b="31358"/>
          <a:stretch/>
        </p:blipFill>
        <p:spPr>
          <a:xfrm>
            <a:off x="285750" y="1894667"/>
            <a:ext cx="4178300" cy="2175683"/>
          </a:xfrm>
          <a:prstGeom prst="rect">
            <a:avLst/>
          </a:prstGeom>
        </p:spPr>
      </p:pic>
      <p:sp>
        <p:nvSpPr>
          <p:cNvPr id="7" name="Text Placeholder 2">
            <a:extLst>
              <a:ext uri="{FF2B5EF4-FFF2-40B4-BE49-F238E27FC236}">
                <a16:creationId xmlns:a16="http://schemas.microsoft.com/office/drawing/2014/main" id="{A183564D-773C-9807-8C35-E95D071AE05F}"/>
              </a:ext>
            </a:extLst>
          </p:cNvPr>
          <p:cNvSpPr txBox="1">
            <a:spLocks/>
          </p:cNvSpPr>
          <p:nvPr/>
        </p:nvSpPr>
        <p:spPr>
          <a:xfrm>
            <a:off x="4876800" y="10177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Employees in the Same Role </a:t>
            </a:r>
            <a:endParaRPr lang="ar-EG" sz="1600" b="1" dirty="0">
              <a:solidFill>
                <a:schemeClr val="tx2"/>
              </a:solidFill>
              <a:latin typeface="+mn-lt"/>
            </a:endParaRPr>
          </a:p>
          <a:p>
            <a:pPr marL="114300" indent="0">
              <a:buNone/>
            </a:pPr>
            <a:r>
              <a:rPr lang="en-US" sz="1600" b="1" dirty="0">
                <a:solidFill>
                  <a:schemeClr val="tx2"/>
                </a:solidFill>
                <a:latin typeface="+mn-lt"/>
              </a:rPr>
              <a:t>for Extended Periods</a:t>
            </a:r>
          </a:p>
        </p:txBody>
      </p:sp>
      <p:pic>
        <p:nvPicPr>
          <p:cNvPr id="9" name="Picture 8">
            <a:extLst>
              <a:ext uri="{FF2B5EF4-FFF2-40B4-BE49-F238E27FC236}">
                <a16:creationId xmlns:a16="http://schemas.microsoft.com/office/drawing/2014/main" id="{81EE6C12-238B-B9BA-D42A-A1626B065535}"/>
              </a:ext>
            </a:extLst>
          </p:cNvPr>
          <p:cNvPicPr>
            <a:picLocks noChangeAspect="1"/>
          </p:cNvPicPr>
          <p:nvPr/>
        </p:nvPicPr>
        <p:blipFill>
          <a:blip r:embed="rId3"/>
          <a:srcRect l="29236" t="17654" r="36805" b="34047"/>
          <a:stretch/>
        </p:blipFill>
        <p:spPr>
          <a:xfrm>
            <a:off x="5156200" y="1751200"/>
            <a:ext cx="3105150" cy="2484251"/>
          </a:xfrm>
          <a:prstGeom prst="rect">
            <a:avLst/>
          </a:prstGeom>
        </p:spPr>
      </p:pic>
    </p:spTree>
    <p:extLst>
      <p:ext uri="{BB962C8B-B14F-4D97-AF65-F5344CB8AC3E}">
        <p14:creationId xmlns:p14="http://schemas.microsoft.com/office/powerpoint/2010/main" val="230115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5ADAA88-2E06-2E47-81C4-68C969BA064A}"/>
              </a:ext>
            </a:extLst>
          </p:cNvPr>
          <p:cNvSpPr txBox="1">
            <a:spLocks/>
          </p:cNvSpPr>
          <p:nvPr/>
        </p:nvSpPr>
        <p:spPr>
          <a:xfrm>
            <a:off x="57150" y="5605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Training Opportunities for</a:t>
            </a:r>
            <a:endParaRPr lang="ar-EG" sz="1600" b="1" dirty="0">
              <a:solidFill>
                <a:schemeClr val="tx2"/>
              </a:solidFill>
              <a:latin typeface="+mn-lt"/>
            </a:endParaRPr>
          </a:p>
          <a:p>
            <a:pPr marL="114300" indent="0">
              <a:buNone/>
            </a:pPr>
            <a:r>
              <a:rPr lang="en-US" sz="1600" b="1" dirty="0">
                <a:solidFill>
                  <a:schemeClr val="tx2"/>
                </a:solidFill>
                <a:latin typeface="+mn-lt"/>
              </a:rPr>
              <a:t> Top Performers</a:t>
            </a:r>
          </a:p>
        </p:txBody>
      </p:sp>
      <p:pic>
        <p:nvPicPr>
          <p:cNvPr id="6" name="Picture 5">
            <a:extLst>
              <a:ext uri="{FF2B5EF4-FFF2-40B4-BE49-F238E27FC236}">
                <a16:creationId xmlns:a16="http://schemas.microsoft.com/office/drawing/2014/main" id="{B96C99AB-1208-F6E7-6BE7-EBFB79992083}"/>
              </a:ext>
            </a:extLst>
          </p:cNvPr>
          <p:cNvPicPr>
            <a:picLocks noChangeAspect="1"/>
          </p:cNvPicPr>
          <p:nvPr/>
        </p:nvPicPr>
        <p:blipFill>
          <a:blip r:embed="rId2"/>
          <a:srcRect l="25417" t="23333" r="40000" b="35432"/>
          <a:stretch/>
        </p:blipFill>
        <p:spPr>
          <a:xfrm>
            <a:off x="304799" y="1512701"/>
            <a:ext cx="3398999" cy="2279650"/>
          </a:xfrm>
          <a:prstGeom prst="rect">
            <a:avLst/>
          </a:prstGeom>
        </p:spPr>
      </p:pic>
      <p:sp>
        <p:nvSpPr>
          <p:cNvPr id="7" name="Text Placeholder 2">
            <a:extLst>
              <a:ext uri="{FF2B5EF4-FFF2-40B4-BE49-F238E27FC236}">
                <a16:creationId xmlns:a16="http://schemas.microsoft.com/office/drawing/2014/main" id="{7965E40D-6D4A-CBDD-CEE0-3DFDC9F1F641}"/>
              </a:ext>
            </a:extLst>
          </p:cNvPr>
          <p:cNvSpPr txBox="1">
            <a:spLocks/>
          </p:cNvSpPr>
          <p:nvPr/>
        </p:nvSpPr>
        <p:spPr>
          <a:xfrm>
            <a:off x="4572000" y="560524"/>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Training Opportunities and Training </a:t>
            </a:r>
            <a:endParaRPr lang="ar-EG" sz="1600" b="1" dirty="0">
              <a:solidFill>
                <a:schemeClr val="tx2"/>
              </a:solidFill>
              <a:latin typeface="+mn-lt"/>
            </a:endParaRPr>
          </a:p>
          <a:p>
            <a:pPr marL="114300" indent="0">
              <a:buNone/>
            </a:pPr>
            <a:r>
              <a:rPr lang="en-US" sz="1600" b="1" dirty="0">
                <a:solidFill>
                  <a:schemeClr val="tx2"/>
                </a:solidFill>
                <a:latin typeface="+mn-lt"/>
              </a:rPr>
              <a:t>Taken by Department and Job Role</a:t>
            </a:r>
          </a:p>
        </p:txBody>
      </p:sp>
      <p:pic>
        <p:nvPicPr>
          <p:cNvPr id="9" name="Picture 8">
            <a:extLst>
              <a:ext uri="{FF2B5EF4-FFF2-40B4-BE49-F238E27FC236}">
                <a16:creationId xmlns:a16="http://schemas.microsoft.com/office/drawing/2014/main" id="{AB3D811B-7AFE-BFE6-FD59-EF0D5CCBA49B}"/>
              </a:ext>
            </a:extLst>
          </p:cNvPr>
          <p:cNvPicPr>
            <a:picLocks noChangeAspect="1"/>
          </p:cNvPicPr>
          <p:nvPr/>
        </p:nvPicPr>
        <p:blipFill>
          <a:blip r:embed="rId3"/>
          <a:srcRect l="25485" t="35184" r="36042" b="31482"/>
          <a:stretch/>
        </p:blipFill>
        <p:spPr>
          <a:xfrm>
            <a:off x="4233945" y="1569851"/>
            <a:ext cx="4656055" cy="2279650"/>
          </a:xfrm>
          <a:prstGeom prst="rect">
            <a:avLst/>
          </a:prstGeom>
        </p:spPr>
      </p:pic>
    </p:spTree>
    <p:extLst>
      <p:ext uri="{BB962C8B-B14F-4D97-AF65-F5344CB8AC3E}">
        <p14:creationId xmlns:p14="http://schemas.microsoft.com/office/powerpoint/2010/main" val="76578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FEAC37F-5505-5376-367D-650DCDE4E2EA}"/>
              </a:ext>
            </a:extLst>
          </p:cNvPr>
          <p:cNvSpPr txBox="1">
            <a:spLocks/>
          </p:cNvSpPr>
          <p:nvPr/>
        </p:nvSpPr>
        <p:spPr>
          <a:xfrm>
            <a:off x="171450" y="80957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 Attrition Rate by Department and Job Role</a:t>
            </a:r>
          </a:p>
        </p:txBody>
      </p:sp>
      <p:pic>
        <p:nvPicPr>
          <p:cNvPr id="6" name="Picture 5">
            <a:extLst>
              <a:ext uri="{FF2B5EF4-FFF2-40B4-BE49-F238E27FC236}">
                <a16:creationId xmlns:a16="http://schemas.microsoft.com/office/drawing/2014/main" id="{AB031F01-E053-6E56-1A22-6EC312AFBE21}"/>
              </a:ext>
            </a:extLst>
          </p:cNvPr>
          <p:cNvPicPr>
            <a:picLocks noChangeAspect="1"/>
          </p:cNvPicPr>
          <p:nvPr/>
        </p:nvPicPr>
        <p:blipFill>
          <a:blip r:embed="rId2"/>
          <a:srcRect l="25485" t="28395" r="42292" b="38025"/>
          <a:stretch/>
        </p:blipFill>
        <p:spPr>
          <a:xfrm>
            <a:off x="774700" y="1409700"/>
            <a:ext cx="4495426" cy="2635250"/>
          </a:xfrm>
          <a:prstGeom prst="rect">
            <a:avLst/>
          </a:prstGeom>
        </p:spPr>
      </p:pic>
    </p:spTree>
    <p:extLst>
      <p:ext uri="{BB962C8B-B14F-4D97-AF65-F5344CB8AC3E}">
        <p14:creationId xmlns:p14="http://schemas.microsoft.com/office/powerpoint/2010/main" val="262609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AF979-76F9-30D9-F222-5E5A89A9CECE}"/>
              </a:ext>
            </a:extLst>
          </p:cNvPr>
          <p:cNvSpPr>
            <a:spLocks noGrp="1"/>
          </p:cNvSpPr>
          <p:nvPr>
            <p:ph type="title"/>
          </p:nvPr>
        </p:nvSpPr>
        <p:spPr/>
        <p:txBody>
          <a:bodyPr/>
          <a:lstStyle/>
          <a:p>
            <a:r>
              <a:rPr lang="en-US" sz="2500" dirty="0"/>
              <a:t>About Data</a:t>
            </a:r>
          </a:p>
        </p:txBody>
      </p:sp>
      <p:sp>
        <p:nvSpPr>
          <p:cNvPr id="6" name="Subtitle 5">
            <a:extLst>
              <a:ext uri="{FF2B5EF4-FFF2-40B4-BE49-F238E27FC236}">
                <a16:creationId xmlns:a16="http://schemas.microsoft.com/office/drawing/2014/main" id="{E5537EF0-1FE4-45CE-A1AA-D33149B8ADF4}"/>
              </a:ext>
            </a:extLst>
          </p:cNvPr>
          <p:cNvSpPr>
            <a:spLocks noGrp="1"/>
          </p:cNvSpPr>
          <p:nvPr>
            <p:ph type="subTitle" idx="4"/>
          </p:nvPr>
        </p:nvSpPr>
        <p:spPr>
          <a:xfrm>
            <a:off x="653600" y="1367025"/>
            <a:ext cx="2336400" cy="447600"/>
          </a:xfrm>
        </p:spPr>
        <p:txBody>
          <a:bodyPr/>
          <a:lstStyle/>
          <a:p>
            <a:r>
              <a:rPr lang="en-US" dirty="0"/>
              <a:t>Satisfied Level</a:t>
            </a:r>
          </a:p>
        </p:txBody>
      </p:sp>
      <p:sp>
        <p:nvSpPr>
          <p:cNvPr id="7" name="Subtitle 6">
            <a:extLst>
              <a:ext uri="{FF2B5EF4-FFF2-40B4-BE49-F238E27FC236}">
                <a16:creationId xmlns:a16="http://schemas.microsoft.com/office/drawing/2014/main" id="{B514D34B-9736-D486-2F73-2E5B8FECF0C1}"/>
              </a:ext>
            </a:extLst>
          </p:cNvPr>
          <p:cNvSpPr>
            <a:spLocks noGrp="1"/>
          </p:cNvSpPr>
          <p:nvPr>
            <p:ph type="subTitle" idx="5"/>
          </p:nvPr>
        </p:nvSpPr>
        <p:spPr>
          <a:xfrm>
            <a:off x="3506050" y="1382022"/>
            <a:ext cx="2336400" cy="447600"/>
          </a:xfrm>
        </p:spPr>
        <p:txBody>
          <a:bodyPr/>
          <a:lstStyle/>
          <a:p>
            <a:r>
              <a:rPr lang="en-US" dirty="0"/>
              <a:t>Rating Level</a:t>
            </a:r>
          </a:p>
        </p:txBody>
      </p:sp>
      <p:sp>
        <p:nvSpPr>
          <p:cNvPr id="8" name="Subtitle 7">
            <a:extLst>
              <a:ext uri="{FF2B5EF4-FFF2-40B4-BE49-F238E27FC236}">
                <a16:creationId xmlns:a16="http://schemas.microsoft.com/office/drawing/2014/main" id="{F34E5A08-86D5-111A-D31B-F4F65A9E8DAC}"/>
              </a:ext>
            </a:extLst>
          </p:cNvPr>
          <p:cNvSpPr>
            <a:spLocks noGrp="1"/>
          </p:cNvSpPr>
          <p:nvPr>
            <p:ph type="subTitle" idx="6"/>
          </p:nvPr>
        </p:nvSpPr>
        <p:spPr>
          <a:xfrm>
            <a:off x="6343850" y="1376549"/>
            <a:ext cx="2336400" cy="447600"/>
          </a:xfrm>
        </p:spPr>
        <p:txBody>
          <a:bodyPr/>
          <a:lstStyle/>
          <a:p>
            <a:r>
              <a:rPr lang="en-US" dirty="0"/>
              <a:t>Education Level</a:t>
            </a:r>
          </a:p>
        </p:txBody>
      </p:sp>
      <p:pic>
        <p:nvPicPr>
          <p:cNvPr id="15" name="Picture 14">
            <a:extLst>
              <a:ext uri="{FF2B5EF4-FFF2-40B4-BE49-F238E27FC236}">
                <a16:creationId xmlns:a16="http://schemas.microsoft.com/office/drawing/2014/main" id="{C27F73A6-3A22-C43A-2DEA-7F70FDA19D2A}"/>
              </a:ext>
            </a:extLst>
          </p:cNvPr>
          <p:cNvPicPr>
            <a:picLocks noChangeAspect="1"/>
          </p:cNvPicPr>
          <p:nvPr/>
        </p:nvPicPr>
        <p:blipFill>
          <a:blip r:embed="rId2"/>
          <a:srcRect l="18611" t="38024" r="62292" b="37531"/>
          <a:stretch/>
        </p:blipFill>
        <p:spPr>
          <a:xfrm>
            <a:off x="1039250" y="1824149"/>
            <a:ext cx="1746250" cy="1257300"/>
          </a:xfrm>
          <a:prstGeom prst="rect">
            <a:avLst/>
          </a:prstGeom>
        </p:spPr>
      </p:pic>
      <p:pic>
        <p:nvPicPr>
          <p:cNvPr id="19" name="Picture 18">
            <a:extLst>
              <a:ext uri="{FF2B5EF4-FFF2-40B4-BE49-F238E27FC236}">
                <a16:creationId xmlns:a16="http://schemas.microsoft.com/office/drawing/2014/main" id="{504C852F-2410-BEB6-121A-381FCA565434}"/>
              </a:ext>
            </a:extLst>
          </p:cNvPr>
          <p:cNvPicPr>
            <a:picLocks noChangeAspect="1"/>
          </p:cNvPicPr>
          <p:nvPr/>
        </p:nvPicPr>
        <p:blipFill>
          <a:blip r:embed="rId2"/>
          <a:srcRect l="15748" t="62469" r="65155" b="11235"/>
          <a:stretch/>
        </p:blipFill>
        <p:spPr>
          <a:xfrm>
            <a:off x="3896050" y="1776524"/>
            <a:ext cx="1746250" cy="1352550"/>
          </a:xfrm>
          <a:prstGeom prst="rect">
            <a:avLst/>
          </a:prstGeom>
        </p:spPr>
      </p:pic>
      <p:pic>
        <p:nvPicPr>
          <p:cNvPr id="21" name="Picture 20">
            <a:extLst>
              <a:ext uri="{FF2B5EF4-FFF2-40B4-BE49-F238E27FC236}">
                <a16:creationId xmlns:a16="http://schemas.microsoft.com/office/drawing/2014/main" id="{71675C5C-367D-2F3B-73AC-807AED745B64}"/>
              </a:ext>
            </a:extLst>
          </p:cNvPr>
          <p:cNvPicPr>
            <a:picLocks noChangeAspect="1"/>
          </p:cNvPicPr>
          <p:nvPr/>
        </p:nvPicPr>
        <p:blipFill>
          <a:blip r:embed="rId3"/>
          <a:srcRect l="14931" t="44321" r="60486" b="29383"/>
          <a:stretch/>
        </p:blipFill>
        <p:spPr>
          <a:xfrm>
            <a:off x="6432350" y="1776524"/>
            <a:ext cx="2247900" cy="1352550"/>
          </a:xfrm>
          <a:prstGeom prst="rect">
            <a:avLst/>
          </a:prstGeom>
        </p:spPr>
      </p:pic>
      <p:sp>
        <p:nvSpPr>
          <p:cNvPr id="23" name="Subtitle 5">
            <a:extLst>
              <a:ext uri="{FF2B5EF4-FFF2-40B4-BE49-F238E27FC236}">
                <a16:creationId xmlns:a16="http://schemas.microsoft.com/office/drawing/2014/main" id="{739FC4D3-C2F3-F743-D298-99444B163E3E}"/>
              </a:ext>
            </a:extLst>
          </p:cNvPr>
          <p:cNvSpPr txBox="1">
            <a:spLocks/>
          </p:cNvSpPr>
          <p:nvPr/>
        </p:nvSpPr>
        <p:spPr>
          <a:xfrm>
            <a:off x="665600" y="3196962"/>
            <a:ext cx="3230450" cy="620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Performance Rating Level</a:t>
            </a:r>
          </a:p>
        </p:txBody>
      </p:sp>
      <p:pic>
        <p:nvPicPr>
          <p:cNvPr id="25" name="Picture 24">
            <a:extLst>
              <a:ext uri="{FF2B5EF4-FFF2-40B4-BE49-F238E27FC236}">
                <a16:creationId xmlns:a16="http://schemas.microsoft.com/office/drawing/2014/main" id="{60B9EB52-79ED-D014-FE63-C4C3E6C0C007}"/>
              </a:ext>
            </a:extLst>
          </p:cNvPr>
          <p:cNvPicPr>
            <a:picLocks noChangeAspect="1"/>
          </p:cNvPicPr>
          <p:nvPr/>
        </p:nvPicPr>
        <p:blipFill>
          <a:blip r:embed="rId4"/>
          <a:srcRect l="13750" t="47408" r="39514" b="36790"/>
          <a:stretch/>
        </p:blipFill>
        <p:spPr>
          <a:xfrm>
            <a:off x="308425" y="3885675"/>
            <a:ext cx="4273550" cy="812800"/>
          </a:xfrm>
          <a:prstGeom prst="rect">
            <a:avLst/>
          </a:prstGeom>
        </p:spPr>
      </p:pic>
      <p:sp>
        <p:nvSpPr>
          <p:cNvPr id="26" name="Subtitle 5">
            <a:extLst>
              <a:ext uri="{FF2B5EF4-FFF2-40B4-BE49-F238E27FC236}">
                <a16:creationId xmlns:a16="http://schemas.microsoft.com/office/drawing/2014/main" id="{C18E170D-0BE5-267A-25DB-FC3D66437B33}"/>
              </a:ext>
            </a:extLst>
          </p:cNvPr>
          <p:cNvSpPr txBox="1">
            <a:spLocks/>
          </p:cNvSpPr>
          <p:nvPr/>
        </p:nvSpPr>
        <p:spPr>
          <a:xfrm>
            <a:off x="5193550" y="3196962"/>
            <a:ext cx="3230450" cy="620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Employee</a:t>
            </a:r>
          </a:p>
        </p:txBody>
      </p:sp>
      <p:pic>
        <p:nvPicPr>
          <p:cNvPr id="30" name="Picture 29">
            <a:extLst>
              <a:ext uri="{FF2B5EF4-FFF2-40B4-BE49-F238E27FC236}">
                <a16:creationId xmlns:a16="http://schemas.microsoft.com/office/drawing/2014/main" id="{CE67FE3E-31DD-7FF5-1065-88EA1392B1EC}"/>
              </a:ext>
            </a:extLst>
          </p:cNvPr>
          <p:cNvPicPr>
            <a:picLocks noChangeAspect="1"/>
          </p:cNvPicPr>
          <p:nvPr/>
        </p:nvPicPr>
        <p:blipFill>
          <a:blip r:embed="rId5"/>
          <a:srcRect l="13889" t="38519" r="39097" b="41852"/>
          <a:stretch/>
        </p:blipFill>
        <p:spPr>
          <a:xfrm>
            <a:off x="4769175" y="3817786"/>
            <a:ext cx="4298950" cy="1009650"/>
          </a:xfrm>
          <a:prstGeom prst="rect">
            <a:avLst/>
          </a:prstGeom>
        </p:spPr>
      </p:pic>
    </p:spTree>
    <p:extLst>
      <p:ext uri="{BB962C8B-B14F-4D97-AF65-F5344CB8AC3E}">
        <p14:creationId xmlns:p14="http://schemas.microsoft.com/office/powerpoint/2010/main" val="761540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9EB49B-FF23-FA39-DBFA-1AFBDA859B4E}"/>
              </a:ext>
            </a:extLst>
          </p:cNvPr>
          <p:cNvSpPr>
            <a:spLocks noGrp="1"/>
          </p:cNvSpPr>
          <p:nvPr>
            <p:ph type="ctrTitle"/>
          </p:nvPr>
        </p:nvSpPr>
        <p:spPr>
          <a:xfrm>
            <a:off x="787375" y="1258200"/>
            <a:ext cx="7569250" cy="2627100"/>
          </a:xfrm>
        </p:spPr>
        <p:txBody>
          <a:bodyPr/>
          <a:lstStyle/>
          <a:p>
            <a:r>
              <a:rPr kumimoji="0" lang="en-US" sz="4800" b="1" i="0" u="none" strike="noStrike" kern="0" cap="none" spc="0" normalizeH="0" baseline="0" noProof="0" dirty="0">
                <a:ln>
                  <a:noFill/>
                </a:ln>
                <a:solidFill>
                  <a:srgbClr val="17024E"/>
                </a:solidFill>
                <a:effectLst/>
                <a:uLnTx/>
                <a:uFillTx/>
                <a:latin typeface="+mj-lt"/>
                <a:ea typeface="Inter"/>
                <a:sym typeface="Inter"/>
              </a:rPr>
              <a:t>Visualization</a:t>
            </a:r>
            <a:br>
              <a:rPr kumimoji="0" lang="ar-EG" sz="4800" b="1" i="0" u="none" strike="noStrike" kern="0" cap="none" spc="0" normalizeH="0" baseline="0" noProof="0" dirty="0">
                <a:ln>
                  <a:noFill/>
                </a:ln>
                <a:solidFill>
                  <a:srgbClr val="17024E"/>
                </a:solidFill>
                <a:effectLst/>
                <a:uLnTx/>
                <a:uFillTx/>
                <a:latin typeface="+mj-lt"/>
                <a:ea typeface="Inter"/>
                <a:sym typeface="Inter"/>
              </a:rPr>
            </a:br>
            <a:r>
              <a:rPr kumimoji="0" lang="en-US" sz="4800" b="1" i="0" u="none" strike="noStrike" kern="0" cap="none" spc="0" normalizeH="0" baseline="0" noProof="0" dirty="0">
                <a:ln>
                  <a:noFill/>
                </a:ln>
                <a:solidFill>
                  <a:srgbClr val="17024E"/>
                </a:solidFill>
                <a:effectLst/>
                <a:uLnTx/>
                <a:uFillTx/>
                <a:latin typeface="+mj-lt"/>
                <a:ea typeface="Inter"/>
                <a:sym typeface="Inter"/>
              </a:rPr>
              <a:t> data driven insights</a:t>
            </a:r>
            <a:br>
              <a:rPr kumimoji="0" lang="en-US" sz="4800" b="1" i="0" u="none" strike="noStrike" kern="0" cap="none" spc="0" normalizeH="0" baseline="0" noProof="0" dirty="0">
                <a:ln>
                  <a:noFill/>
                </a:ln>
                <a:solidFill>
                  <a:srgbClr val="17024E"/>
                </a:solidFill>
                <a:effectLst/>
                <a:uLnTx/>
                <a:uFillTx/>
                <a:latin typeface="+mj-lt"/>
                <a:ea typeface="Inter"/>
                <a:sym typeface="Inter"/>
              </a:rPr>
            </a:br>
            <a:r>
              <a:rPr kumimoji="0" lang="en-US" sz="2400" b="1" i="0" u="none" strike="noStrike" kern="0" cap="none" spc="0" normalizeH="0" baseline="0" noProof="0" dirty="0">
                <a:ln>
                  <a:noFill/>
                </a:ln>
                <a:solidFill>
                  <a:schemeClr val="tx2"/>
                </a:solidFill>
                <a:effectLst/>
                <a:uLnTx/>
                <a:uFillTx/>
                <a:latin typeface="+mj-lt"/>
                <a:ea typeface="Inter"/>
                <a:sym typeface="Inter"/>
              </a:rPr>
              <a:t>with Power Bi</a:t>
            </a:r>
            <a:endParaRPr lang="en-US" sz="2400" dirty="0">
              <a:solidFill>
                <a:schemeClr val="tx2"/>
              </a:solidFill>
              <a:latin typeface="+mj-lt"/>
            </a:endParaRPr>
          </a:p>
        </p:txBody>
      </p:sp>
    </p:spTree>
    <p:extLst>
      <p:ext uri="{BB962C8B-B14F-4D97-AF65-F5344CB8AC3E}">
        <p14:creationId xmlns:p14="http://schemas.microsoft.com/office/powerpoint/2010/main" val="48007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1815DD-7272-3510-40B7-789A70E90C0B}"/>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Step1: Connecting Power BI to SQL Server and Data Transformation</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Connecting Power BI to SQL Server\</a:t>
            </a:r>
          </a:p>
          <a:p>
            <a:pPr marL="114300" indent="0">
              <a:buNone/>
            </a:pPr>
            <a:r>
              <a:rPr lang="en-US" b="1" dirty="0">
                <a:solidFill>
                  <a:schemeClr val="tx1">
                    <a:lumMod val="75000"/>
                    <a:lumOff val="25000"/>
                  </a:schemeClr>
                </a:solidFill>
                <a:latin typeface="+mn-lt"/>
              </a:rPr>
              <a:t>The initial step in this project involves connecting Power BI to a SQL Server database to load the HR datasets. By establishing this connection, we can pull the necessary data directly from SQL Server and ensure that the data is updated in real time when needed.</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r>
              <a:rPr lang="en-US" sz="1600" b="1" dirty="0">
                <a:solidFill>
                  <a:schemeClr val="tx2"/>
                </a:solidFill>
                <a:latin typeface="+mn-lt"/>
              </a:rPr>
              <a:t>Data Transformation with Power Query</a:t>
            </a: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7" name="Picture 6">
            <a:extLst>
              <a:ext uri="{FF2B5EF4-FFF2-40B4-BE49-F238E27FC236}">
                <a16:creationId xmlns:a16="http://schemas.microsoft.com/office/drawing/2014/main" id="{80D0DD2D-12BE-FDF4-B53E-F44A6B6547C9}"/>
              </a:ext>
            </a:extLst>
          </p:cNvPr>
          <p:cNvPicPr>
            <a:picLocks noChangeAspect="1"/>
          </p:cNvPicPr>
          <p:nvPr/>
        </p:nvPicPr>
        <p:blipFill>
          <a:blip r:embed="rId2"/>
          <a:srcRect l="25069" t="46173" r="26806" b="38519"/>
          <a:stretch/>
        </p:blipFill>
        <p:spPr>
          <a:xfrm>
            <a:off x="495300" y="2898825"/>
            <a:ext cx="7417056" cy="1327150"/>
          </a:xfrm>
          <a:prstGeom prst="rect">
            <a:avLst/>
          </a:prstGeom>
        </p:spPr>
      </p:pic>
    </p:spTree>
    <p:extLst>
      <p:ext uri="{BB962C8B-B14F-4D97-AF65-F5344CB8AC3E}">
        <p14:creationId xmlns:p14="http://schemas.microsoft.com/office/powerpoint/2010/main" val="3509046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309027E-246D-0CFB-0311-32E6684EEEE9}"/>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 2 : Data Modeling and Calculations in Power BI</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the Data Model and Connecting Tables</a:t>
            </a:r>
          </a:p>
          <a:p>
            <a:pPr marL="114300" indent="0">
              <a:buNone/>
            </a:pPr>
            <a:r>
              <a:rPr lang="en-US" b="1" dirty="0">
                <a:solidFill>
                  <a:schemeClr val="tx1">
                    <a:lumMod val="75000"/>
                    <a:lumOff val="25000"/>
                  </a:schemeClr>
                </a:solidFill>
                <a:latin typeface="+mn-lt"/>
              </a:rPr>
              <a:t>This step allows for seamless data retrieval and interaction across different datasets, such as employee information, satisfaction levels, and performance ratings.</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9" name="Picture 8">
            <a:extLst>
              <a:ext uri="{FF2B5EF4-FFF2-40B4-BE49-F238E27FC236}">
                <a16:creationId xmlns:a16="http://schemas.microsoft.com/office/drawing/2014/main" id="{D0267B77-2A6D-80FB-ACA6-D8C3B22EC074}"/>
              </a:ext>
            </a:extLst>
          </p:cNvPr>
          <p:cNvPicPr>
            <a:picLocks noChangeAspect="1"/>
          </p:cNvPicPr>
          <p:nvPr/>
        </p:nvPicPr>
        <p:blipFill>
          <a:blip r:embed="rId2"/>
          <a:srcRect l="26875" t="23457" r="30139" b="34938"/>
          <a:stretch/>
        </p:blipFill>
        <p:spPr>
          <a:xfrm>
            <a:off x="2236787" y="2285286"/>
            <a:ext cx="4670425" cy="2499489"/>
          </a:xfrm>
          <a:prstGeom prst="rect">
            <a:avLst/>
          </a:prstGeom>
        </p:spPr>
      </p:pic>
    </p:spTree>
    <p:extLst>
      <p:ext uri="{BB962C8B-B14F-4D97-AF65-F5344CB8AC3E}">
        <p14:creationId xmlns:p14="http://schemas.microsoft.com/office/powerpoint/2010/main" val="4150657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3B2E43A-8E0F-E022-51F8-87DFD8BE4E6B}"/>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a Date Table</a:t>
            </a:r>
          </a:p>
          <a:p>
            <a:pPr marL="114300" indent="0">
              <a:buNone/>
            </a:pPr>
            <a:r>
              <a:rPr lang="en-US" b="1" dirty="0">
                <a:solidFill>
                  <a:schemeClr val="tx1">
                    <a:lumMod val="75000"/>
                    <a:lumOff val="25000"/>
                  </a:schemeClr>
                </a:solidFill>
                <a:latin typeface="+mn-lt"/>
              </a:rPr>
              <a:t>A Date Table is crucial for time-based analysis, enabling insights into trends over time (e.g.,</a:t>
            </a:r>
          </a:p>
          <a:p>
            <a:pPr marL="114300" indent="0">
              <a:buNone/>
            </a:pPr>
            <a:r>
              <a:rPr lang="en-US" b="1" dirty="0">
                <a:solidFill>
                  <a:schemeClr val="tx1">
                    <a:lumMod val="75000"/>
                    <a:lumOff val="25000"/>
                  </a:schemeClr>
                </a:solidFill>
                <a:latin typeface="+mn-lt"/>
              </a:rPr>
              <a:t>performance ratings or satisfaction scores over the years). It also helps with time intelligence</a:t>
            </a:r>
          </a:p>
          <a:p>
            <a:pPr marL="114300" indent="0">
              <a:buNone/>
            </a:pPr>
            <a:r>
              <a:rPr lang="en-US" b="1" dirty="0">
                <a:solidFill>
                  <a:schemeClr val="tx1">
                    <a:lumMod val="75000"/>
                    <a:lumOff val="25000"/>
                  </a:schemeClr>
                </a:solidFill>
                <a:latin typeface="+mn-lt"/>
              </a:rPr>
              <a:t>Calculations</a:t>
            </a:r>
          </a:p>
          <a:p>
            <a:pPr marL="114300" indent="0">
              <a:buNone/>
            </a:pPr>
            <a:endParaRPr lang="en-US" b="1" dirty="0">
              <a:solidFill>
                <a:schemeClr val="tx1">
                  <a:lumMod val="75000"/>
                  <a:lumOff val="25000"/>
                </a:schemeClr>
              </a:solidFill>
              <a:latin typeface="+mn-lt"/>
            </a:endParaRPr>
          </a:p>
          <a:p>
            <a:pPr marL="114300" indent="0">
              <a:buNone/>
            </a:pPr>
            <a:r>
              <a:rPr lang="en-US" b="1" u="sng" dirty="0">
                <a:solidFill>
                  <a:schemeClr val="tx1">
                    <a:lumMod val="75000"/>
                    <a:lumOff val="25000"/>
                  </a:schemeClr>
                </a:solidFill>
                <a:latin typeface="+mn-lt"/>
              </a:rPr>
              <a:t>Date Table Relationships:</a:t>
            </a:r>
          </a:p>
          <a:p>
            <a:pPr marL="114300" indent="0">
              <a:buNone/>
            </a:pPr>
            <a:endParaRPr lang="en-US" b="1" dirty="0">
              <a:solidFill>
                <a:schemeClr val="tx1">
                  <a:lumMod val="75000"/>
                  <a:lumOff val="25000"/>
                </a:schemeClr>
              </a:solidFill>
              <a:latin typeface="+mn-lt"/>
            </a:endParaRPr>
          </a:p>
          <a:p>
            <a:pPr marL="342900" indent="-228600">
              <a:buAutoNum type="arabicPeriod"/>
            </a:pPr>
            <a:r>
              <a:rPr lang="en-US" b="1" dirty="0">
                <a:solidFill>
                  <a:schemeClr val="tx1">
                    <a:lumMod val="75000"/>
                    <a:lumOff val="25000"/>
                  </a:schemeClr>
                </a:solidFill>
                <a:latin typeface="+mn-lt"/>
              </a:rPr>
              <a:t>Active One-to-Many Relationship with </a:t>
            </a:r>
            <a:r>
              <a:rPr lang="en-US" b="1" dirty="0" err="1">
                <a:solidFill>
                  <a:schemeClr val="tx1">
                    <a:lumMod val="75000"/>
                    <a:lumOff val="25000"/>
                  </a:schemeClr>
                </a:solidFill>
                <a:latin typeface="+mn-lt"/>
              </a:rPr>
              <a:t>ReviewDate</a:t>
            </a:r>
            <a:r>
              <a:rPr lang="en-US" b="1" dirty="0">
                <a:solidFill>
                  <a:schemeClr val="tx1">
                    <a:lumMod val="75000"/>
                    <a:lumOff val="25000"/>
                  </a:schemeClr>
                </a:solidFill>
                <a:latin typeface="+mn-lt"/>
              </a:rPr>
              <a:t> in </a:t>
            </a:r>
            <a:r>
              <a:rPr lang="en-US" b="1" dirty="0" err="1">
                <a:solidFill>
                  <a:schemeClr val="tx1">
                    <a:lumMod val="75000"/>
                    <a:lumOff val="25000"/>
                  </a:schemeClr>
                </a:solidFill>
                <a:latin typeface="+mn-lt"/>
              </a:rPr>
              <a:t>PerformanceRating</a:t>
            </a:r>
            <a:r>
              <a:rPr lang="en-US" b="1" dirty="0">
                <a:solidFill>
                  <a:schemeClr val="tx1">
                    <a:lumMod val="75000"/>
                    <a:lumOff val="25000"/>
                  </a:schemeClr>
                </a:solidFill>
                <a:latin typeface="+mn-lt"/>
              </a:rPr>
              <a:t> Table</a:t>
            </a:r>
          </a:p>
          <a:p>
            <a:pPr marL="342900" indent="-228600">
              <a:buAutoNum type="arabicPeriod"/>
            </a:pPr>
            <a:r>
              <a:rPr lang="en-US" b="1" dirty="0">
                <a:solidFill>
                  <a:schemeClr val="tx1">
                    <a:lumMod val="75000"/>
                    <a:lumOff val="25000"/>
                  </a:schemeClr>
                </a:solidFill>
                <a:latin typeface="+mn-lt"/>
              </a:rPr>
              <a:t>Inactive One-to-Many Relationship with </a:t>
            </a:r>
            <a:r>
              <a:rPr lang="en-US" b="1" dirty="0" err="1">
                <a:solidFill>
                  <a:schemeClr val="tx1">
                    <a:lumMod val="75000"/>
                    <a:lumOff val="25000"/>
                  </a:schemeClr>
                </a:solidFill>
                <a:latin typeface="+mn-lt"/>
              </a:rPr>
              <a:t>HireDate</a:t>
            </a:r>
            <a:r>
              <a:rPr lang="en-US" b="1" dirty="0">
                <a:solidFill>
                  <a:schemeClr val="tx1">
                    <a:lumMod val="75000"/>
                    <a:lumOff val="25000"/>
                  </a:schemeClr>
                </a:solidFill>
                <a:latin typeface="+mn-lt"/>
              </a:rPr>
              <a:t> in Employee Table</a:t>
            </a:r>
          </a:p>
          <a:p>
            <a:pPr marL="342900" indent="-228600">
              <a:buAutoNum type="arabicPeriod"/>
            </a:pPr>
            <a:r>
              <a:rPr lang="en-US" b="1" dirty="0">
                <a:solidFill>
                  <a:schemeClr val="tx1">
                    <a:lumMod val="75000"/>
                    <a:lumOff val="25000"/>
                  </a:schemeClr>
                </a:solidFill>
                <a:latin typeface="+mn-lt"/>
              </a:rPr>
              <a:t> Inactive Many-to-Many Relationship with </a:t>
            </a:r>
            <a:r>
              <a:rPr lang="en-US" b="1" dirty="0" err="1">
                <a:solidFill>
                  <a:schemeClr val="tx1">
                    <a:lumMod val="75000"/>
                    <a:lumOff val="25000"/>
                  </a:schemeClr>
                </a:solidFill>
                <a:latin typeface="+mn-lt"/>
              </a:rPr>
              <a:t>LastPromotionYear</a:t>
            </a:r>
            <a:r>
              <a:rPr lang="en-US" b="1" dirty="0">
                <a:solidFill>
                  <a:schemeClr val="tx1">
                    <a:lumMod val="75000"/>
                    <a:lumOff val="25000"/>
                  </a:schemeClr>
                </a:solidFill>
                <a:latin typeface="+mn-lt"/>
              </a:rPr>
              <a:t> in Employee Table</a:t>
            </a: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50061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561E8B3-FE83-8856-ECEE-D12FA2ECDB6E}"/>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a Calculations Table for Measures</a:t>
            </a:r>
          </a:p>
          <a:p>
            <a:pPr marL="114300" indent="0">
              <a:buNone/>
            </a:pPr>
            <a:r>
              <a:rPr lang="en-US" b="1" dirty="0">
                <a:solidFill>
                  <a:schemeClr val="tx1">
                    <a:lumMod val="75000"/>
                    <a:lumOff val="25000"/>
                  </a:schemeClr>
                </a:solidFill>
                <a:latin typeface="+mn-lt"/>
              </a:rPr>
              <a:t>A Calculations Table is used to store all custom measures and calculations in a single place,</a:t>
            </a:r>
          </a:p>
          <a:p>
            <a:pPr marL="114300" indent="0">
              <a:buNone/>
            </a:pPr>
            <a:r>
              <a:rPr lang="en-US" b="1" dirty="0">
                <a:solidFill>
                  <a:schemeClr val="tx1">
                    <a:lumMod val="75000"/>
                    <a:lumOff val="25000"/>
                  </a:schemeClr>
                </a:solidFill>
                <a:latin typeface="+mn-lt"/>
              </a:rPr>
              <a:t>keeping the data model organized. These measures are critical for performing more advanced</a:t>
            </a:r>
          </a:p>
          <a:p>
            <a:pPr marL="114300" indent="0">
              <a:buNone/>
            </a:pPr>
            <a:r>
              <a:rPr lang="en-US" b="1" dirty="0">
                <a:solidFill>
                  <a:schemeClr val="tx1">
                    <a:lumMod val="75000"/>
                    <a:lumOff val="25000"/>
                  </a:schemeClr>
                </a:solidFill>
                <a:latin typeface="+mn-lt"/>
              </a:rPr>
              <a:t>analysis.</a:t>
            </a: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60A1A5AA-B876-0DFF-DB9D-8AD6F9E61B85}"/>
              </a:ext>
            </a:extLst>
          </p:cNvPr>
          <p:cNvPicPr>
            <a:picLocks noChangeAspect="1"/>
          </p:cNvPicPr>
          <p:nvPr/>
        </p:nvPicPr>
        <p:blipFill>
          <a:blip r:embed="rId2"/>
          <a:srcRect l="73056" t="28148" r="8055" b="50000"/>
          <a:stretch/>
        </p:blipFill>
        <p:spPr>
          <a:xfrm>
            <a:off x="2768600" y="2305050"/>
            <a:ext cx="3098800" cy="2016499"/>
          </a:xfrm>
          <a:prstGeom prst="rect">
            <a:avLst/>
          </a:prstGeom>
        </p:spPr>
      </p:pic>
    </p:spTree>
    <p:extLst>
      <p:ext uri="{BB962C8B-B14F-4D97-AF65-F5344CB8AC3E}">
        <p14:creationId xmlns:p14="http://schemas.microsoft.com/office/powerpoint/2010/main" val="2445777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C2E37CC-B9C7-FC4D-3A4A-B3C7B77111C7}"/>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Parameters for Slicers (Satisfaction and Ratings)</a:t>
            </a:r>
          </a:p>
          <a:p>
            <a:pPr marL="114300" indent="0">
              <a:buNone/>
            </a:pPr>
            <a:r>
              <a:rPr lang="en-US" b="1" dirty="0">
                <a:solidFill>
                  <a:schemeClr val="tx1">
                    <a:lumMod val="75000"/>
                    <a:lumOff val="25000"/>
                  </a:schemeClr>
                </a:solidFill>
                <a:latin typeface="+mn-lt"/>
              </a:rPr>
              <a:t>To allow users to dynamically filter the data based on employee satisfaction type and different</a:t>
            </a:r>
          </a:p>
          <a:p>
            <a:pPr marL="114300" indent="0">
              <a:buNone/>
            </a:pPr>
            <a:r>
              <a:rPr lang="en-US" b="1" dirty="0">
                <a:solidFill>
                  <a:schemeClr val="tx1">
                    <a:lumMod val="75000"/>
                    <a:lumOff val="25000"/>
                  </a:schemeClr>
                </a:solidFill>
                <a:latin typeface="+mn-lt"/>
              </a:rPr>
              <a:t>performance rating, we create parameters for these metrics and link them to slicers in the</a:t>
            </a:r>
          </a:p>
          <a:p>
            <a:pPr marL="114300" indent="0">
              <a:buNone/>
            </a:pPr>
            <a:r>
              <a:rPr lang="en-US" b="1" dirty="0">
                <a:solidFill>
                  <a:schemeClr val="tx1">
                    <a:lumMod val="75000"/>
                    <a:lumOff val="25000"/>
                  </a:schemeClr>
                </a:solidFill>
                <a:latin typeface="+mn-lt"/>
              </a:rPr>
              <a:t>dashboard.</a:t>
            </a: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1B3C40E4-3C3E-517A-7EAE-3B7B1216983A}"/>
              </a:ext>
            </a:extLst>
          </p:cNvPr>
          <p:cNvPicPr>
            <a:picLocks noChangeAspect="1"/>
          </p:cNvPicPr>
          <p:nvPr/>
        </p:nvPicPr>
        <p:blipFill>
          <a:blip r:embed="rId2"/>
          <a:srcRect l="25416" t="42593" r="32292" b="30247"/>
          <a:stretch/>
        </p:blipFill>
        <p:spPr>
          <a:xfrm>
            <a:off x="2067141" y="2600375"/>
            <a:ext cx="5009717" cy="1809750"/>
          </a:xfrm>
          <a:prstGeom prst="rect">
            <a:avLst/>
          </a:prstGeom>
        </p:spPr>
      </p:pic>
    </p:spTree>
    <p:extLst>
      <p:ext uri="{BB962C8B-B14F-4D97-AF65-F5344CB8AC3E}">
        <p14:creationId xmlns:p14="http://schemas.microsoft.com/office/powerpoint/2010/main" val="221555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55EB59C-1DC2-CEA1-7979-4E17F0965CC8}"/>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 3: Creating an Interactive Dashboard with Multiple Views</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Multiple Views</a:t>
            </a:r>
          </a:p>
          <a:p>
            <a:pPr marL="114300" indent="0">
              <a:buNone/>
            </a:pPr>
            <a:r>
              <a:rPr lang="en-US" b="1" dirty="0">
                <a:solidFill>
                  <a:schemeClr val="tx1">
                    <a:lumMod val="75000"/>
                    <a:lumOff val="25000"/>
                  </a:schemeClr>
                </a:solidFill>
                <a:latin typeface="+mn-lt"/>
              </a:rPr>
              <a:t>The dashboard features three distinct views that provide comprehensive insights into the HR</a:t>
            </a:r>
          </a:p>
          <a:p>
            <a:pPr marL="114300" indent="0">
              <a:buNone/>
            </a:pPr>
            <a:r>
              <a:rPr lang="en-US" b="1" dirty="0">
                <a:solidFill>
                  <a:schemeClr val="tx1">
                    <a:lumMod val="75000"/>
                    <a:lumOff val="25000"/>
                  </a:schemeClr>
                </a:solidFill>
                <a:latin typeface="+mn-lt"/>
              </a:rPr>
              <a:t>data:</a:t>
            </a:r>
          </a:p>
          <a:p>
            <a:pPr marL="114300" indent="0">
              <a:buNone/>
            </a:pPr>
            <a:r>
              <a:rPr lang="en-US" b="1" dirty="0">
                <a:solidFill>
                  <a:schemeClr val="tx1">
                    <a:lumMod val="75000"/>
                    <a:lumOff val="25000"/>
                  </a:schemeClr>
                </a:solidFill>
                <a:latin typeface="+mn-lt"/>
              </a:rPr>
              <a:t>• Employee Overview</a:t>
            </a:r>
          </a:p>
          <a:p>
            <a:pPr marL="114300" indent="0">
              <a:buNone/>
            </a:pPr>
            <a:r>
              <a:rPr lang="en-US" b="1" dirty="0">
                <a:solidFill>
                  <a:schemeClr val="tx1">
                    <a:lumMod val="75000"/>
                    <a:lumOff val="25000"/>
                  </a:schemeClr>
                </a:solidFill>
                <a:latin typeface="+mn-lt"/>
              </a:rPr>
              <a:t>• Satisfaction Overview</a:t>
            </a:r>
          </a:p>
          <a:p>
            <a:pPr marL="114300" indent="0">
              <a:buNone/>
            </a:pPr>
            <a:r>
              <a:rPr lang="en-US" b="1" dirty="0">
                <a:solidFill>
                  <a:schemeClr val="tx1">
                    <a:lumMod val="75000"/>
                    <a:lumOff val="25000"/>
                  </a:schemeClr>
                </a:solidFill>
                <a:latin typeface="+mn-lt"/>
              </a:rPr>
              <a:t>• Ratings Overview</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r>
              <a:rPr lang="en-US" sz="1600" b="1" dirty="0">
                <a:solidFill>
                  <a:schemeClr val="tx2"/>
                </a:solidFill>
                <a:latin typeface="+mn-lt"/>
              </a:rPr>
              <a:t>Switching Views Using Buttons</a:t>
            </a:r>
          </a:p>
          <a:p>
            <a:pPr>
              <a:buFont typeface="Wingdings" panose="05000000000000000000" pitchFamily="2" charset="2"/>
              <a:buChar char="q"/>
            </a:pPr>
            <a:r>
              <a:rPr lang="en-US" sz="1600" b="1" dirty="0">
                <a:solidFill>
                  <a:schemeClr val="tx2"/>
                </a:solidFill>
                <a:latin typeface="+mn-lt"/>
              </a:rPr>
              <a:t>Adding Reset Buttons</a:t>
            </a:r>
          </a:p>
          <a:p>
            <a:pPr>
              <a:buFont typeface="Wingdings" panose="05000000000000000000" pitchFamily="2" charset="2"/>
              <a:buChar char="q"/>
            </a:pPr>
            <a:r>
              <a:rPr lang="en-US" sz="1600" b="1" dirty="0">
                <a:solidFill>
                  <a:schemeClr val="tx2"/>
                </a:solidFill>
                <a:latin typeface="+mn-lt"/>
              </a:rPr>
              <a:t>Final Dashboard Design</a:t>
            </a: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315802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046EC-EC1C-9CC3-533A-4FC42061CB1A}"/>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55283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D2562-1771-098D-3861-2FF254B9C541}"/>
              </a:ext>
            </a:extLst>
          </p:cNvPr>
          <p:cNvPicPr>
            <a:picLocks noChangeAspect="1"/>
          </p:cNvPicPr>
          <p:nvPr/>
        </p:nvPicPr>
        <p:blipFill>
          <a:blip r:embed="rId2"/>
          <a:stretch>
            <a:fillRect/>
          </a:stretch>
        </p:blipFill>
        <p:spPr>
          <a:xfrm>
            <a:off x="0" y="2746"/>
            <a:ext cx="9219550" cy="5140753"/>
          </a:xfrm>
          <a:prstGeom prst="rect">
            <a:avLst/>
          </a:prstGeom>
        </p:spPr>
      </p:pic>
    </p:spTree>
    <p:extLst>
      <p:ext uri="{BB962C8B-B14F-4D97-AF65-F5344CB8AC3E}">
        <p14:creationId xmlns:p14="http://schemas.microsoft.com/office/powerpoint/2010/main" val="248931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06BFF-99D4-445A-3C91-EBF33BD03304}"/>
              </a:ext>
            </a:extLst>
          </p:cNvPr>
          <p:cNvPicPr>
            <a:picLocks noChangeAspect="1"/>
          </p:cNvPicPr>
          <p:nvPr/>
        </p:nvPicPr>
        <p:blipFill>
          <a:blip r:embed="rId2"/>
          <a:stretch>
            <a:fillRect/>
          </a:stretch>
        </p:blipFill>
        <p:spPr>
          <a:xfrm>
            <a:off x="-1" y="0"/>
            <a:ext cx="9218341" cy="5170690"/>
          </a:xfrm>
          <a:prstGeom prst="rect">
            <a:avLst/>
          </a:prstGeom>
        </p:spPr>
      </p:pic>
    </p:spTree>
    <p:extLst>
      <p:ext uri="{BB962C8B-B14F-4D97-AF65-F5344CB8AC3E}">
        <p14:creationId xmlns:p14="http://schemas.microsoft.com/office/powerpoint/2010/main" val="275471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1980-9032-95D3-3649-6CD800B20419}"/>
              </a:ext>
            </a:extLst>
          </p:cNvPr>
          <p:cNvSpPr>
            <a:spLocks noGrp="1"/>
          </p:cNvSpPr>
          <p:nvPr>
            <p:ph type="ctrTitle"/>
          </p:nvPr>
        </p:nvSpPr>
        <p:spPr>
          <a:xfrm>
            <a:off x="978913" y="1780739"/>
            <a:ext cx="7186173" cy="2627100"/>
          </a:xfrm>
        </p:spPr>
        <p:txBody>
          <a:bodyPr/>
          <a:lstStyle/>
          <a:p>
            <a:r>
              <a:rPr lang="en-US" sz="4800" dirty="0">
                <a:latin typeface="+mj-lt"/>
              </a:rPr>
              <a:t>Data Preprocessing</a:t>
            </a:r>
            <a:br>
              <a:rPr lang="en-US" sz="4800" dirty="0">
                <a:latin typeface="+mj-lt"/>
              </a:rPr>
            </a:br>
            <a:r>
              <a:rPr lang="en-US" sz="2400" dirty="0">
                <a:solidFill>
                  <a:schemeClr val="tx2"/>
                </a:solidFill>
                <a:latin typeface="+mj-lt"/>
              </a:rPr>
              <a:t>with Python</a:t>
            </a:r>
          </a:p>
        </p:txBody>
      </p:sp>
    </p:spTree>
    <p:extLst>
      <p:ext uri="{BB962C8B-B14F-4D97-AF65-F5344CB8AC3E}">
        <p14:creationId xmlns:p14="http://schemas.microsoft.com/office/powerpoint/2010/main" val="2912963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D8561-C6A8-0FC7-A31F-42278C865FC4}"/>
              </a:ext>
            </a:extLst>
          </p:cNvPr>
          <p:cNvPicPr>
            <a:picLocks noChangeAspect="1"/>
          </p:cNvPicPr>
          <p:nvPr/>
        </p:nvPicPr>
        <p:blipFill>
          <a:blip r:embed="rId2"/>
          <a:stretch>
            <a:fillRect/>
          </a:stretch>
        </p:blipFill>
        <p:spPr>
          <a:xfrm>
            <a:off x="-10560" y="0"/>
            <a:ext cx="9165122" cy="5143500"/>
          </a:xfrm>
          <a:prstGeom prst="rect">
            <a:avLst/>
          </a:prstGeom>
        </p:spPr>
      </p:pic>
    </p:spTree>
    <p:extLst>
      <p:ext uri="{BB962C8B-B14F-4D97-AF65-F5344CB8AC3E}">
        <p14:creationId xmlns:p14="http://schemas.microsoft.com/office/powerpoint/2010/main" val="13564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04C6-6D6D-EC52-8CD6-074687B43F20}"/>
              </a:ext>
            </a:extLst>
          </p:cNvPr>
          <p:cNvSpPr>
            <a:spLocks noGrp="1"/>
          </p:cNvSpPr>
          <p:nvPr>
            <p:ph type="title"/>
          </p:nvPr>
        </p:nvSpPr>
        <p:spPr>
          <a:xfrm>
            <a:off x="398100" y="471763"/>
            <a:ext cx="8347800" cy="572700"/>
          </a:xfrm>
        </p:spPr>
        <p:txBody>
          <a:bodyPr/>
          <a:lstStyle/>
          <a:p>
            <a:r>
              <a:rPr lang="en-US" sz="2500" u="sng" dirty="0"/>
              <a:t>Data Loading and Initial Exploration</a:t>
            </a:r>
          </a:p>
        </p:txBody>
      </p:sp>
      <p:sp>
        <p:nvSpPr>
          <p:cNvPr id="4" name="Rectangle 1">
            <a:extLst>
              <a:ext uri="{FF2B5EF4-FFF2-40B4-BE49-F238E27FC236}">
                <a16:creationId xmlns:a16="http://schemas.microsoft.com/office/drawing/2014/main" id="{272147D9-6214-BF6A-ADA9-105862BB30E2}"/>
              </a:ext>
            </a:extLst>
          </p:cNvPr>
          <p:cNvSpPr>
            <a:spLocks noGrp="1" noChangeArrowheads="1"/>
          </p:cNvSpPr>
          <p:nvPr>
            <p:ph type="body" idx="1"/>
          </p:nvPr>
        </p:nvSpPr>
        <p:spPr bwMode="auto">
          <a:xfrm>
            <a:off x="398100" y="1044463"/>
            <a:ext cx="240283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we load the datasets for education levels, employee information, performance ratings,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and satisfaction levels. After loading, we explore the data to check its 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 identify missing values, and find unique entries in key columns.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292F2164-75D2-5AE5-4FF1-277461B03D1D}"/>
              </a:ext>
            </a:extLst>
          </p:cNvPr>
          <p:cNvSpPr txBox="1">
            <a:spLocks/>
          </p:cNvSpPr>
          <p:nvPr/>
        </p:nvSpPr>
        <p:spPr>
          <a:xfrm>
            <a:off x="339317" y="1999050"/>
            <a:ext cx="8347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r>
              <a:rPr lang="en-US" sz="2500" u="sng" dirty="0"/>
              <a:t> Checking for Missing Values</a:t>
            </a:r>
          </a:p>
        </p:txBody>
      </p:sp>
      <p:sp>
        <p:nvSpPr>
          <p:cNvPr id="8" name="TextBox 7">
            <a:extLst>
              <a:ext uri="{FF2B5EF4-FFF2-40B4-BE49-F238E27FC236}">
                <a16:creationId xmlns:a16="http://schemas.microsoft.com/office/drawing/2014/main" id="{77E114BE-02DF-A9CF-FD65-8726BBB8ED19}"/>
              </a:ext>
            </a:extLst>
          </p:cNvPr>
          <p:cNvSpPr txBox="1"/>
          <p:nvPr/>
        </p:nvSpPr>
        <p:spPr>
          <a:xfrm>
            <a:off x="398100" y="2691547"/>
            <a:ext cx="12174582" cy="830997"/>
          </a:xfrm>
          <a:prstGeom prst="rect">
            <a:avLst/>
          </a:prstGeom>
          <a:noFill/>
        </p:spPr>
        <p:txBody>
          <a:bodyPr wrap="square">
            <a:spAutoFit/>
          </a:bodyPr>
          <a:lstStyle/>
          <a:p>
            <a:r>
              <a:rPr lang="en-US" sz="1600" b="1" dirty="0">
                <a:solidFill>
                  <a:schemeClr val="tx2"/>
                </a:solidFill>
              </a:rPr>
              <a:t>We checked each dataset for missing values using isnull().sum(). Fortunately, </a:t>
            </a:r>
          </a:p>
          <a:p>
            <a:r>
              <a:rPr lang="en-US" sz="1600" b="1" dirty="0">
                <a:solidFill>
                  <a:schemeClr val="tx2"/>
                </a:solidFill>
              </a:rPr>
              <a:t>there were no missing values in any of the datasets, ensuring data integrity and </a:t>
            </a:r>
          </a:p>
          <a:p>
            <a:r>
              <a:rPr lang="en-US" sz="1600" b="1" dirty="0">
                <a:solidFill>
                  <a:schemeClr val="tx2"/>
                </a:solidFill>
              </a:rPr>
              <a:t>reducing the need for imputation.</a:t>
            </a:r>
          </a:p>
        </p:txBody>
      </p:sp>
      <p:pic>
        <p:nvPicPr>
          <p:cNvPr id="10" name="Picture 9">
            <a:extLst>
              <a:ext uri="{FF2B5EF4-FFF2-40B4-BE49-F238E27FC236}">
                <a16:creationId xmlns:a16="http://schemas.microsoft.com/office/drawing/2014/main" id="{0D22E680-95F3-7717-87A9-25010F583926}"/>
              </a:ext>
            </a:extLst>
          </p:cNvPr>
          <p:cNvPicPr>
            <a:picLocks noChangeAspect="1"/>
          </p:cNvPicPr>
          <p:nvPr/>
        </p:nvPicPr>
        <p:blipFill>
          <a:blip r:embed="rId2"/>
          <a:srcRect l="26215" t="63365" r="26357" b="21034"/>
          <a:stretch/>
        </p:blipFill>
        <p:spPr>
          <a:xfrm>
            <a:off x="1979022" y="3751619"/>
            <a:ext cx="5185955" cy="959556"/>
          </a:xfrm>
          <a:prstGeom prst="rect">
            <a:avLst/>
          </a:prstGeom>
        </p:spPr>
      </p:pic>
    </p:spTree>
    <p:extLst>
      <p:ext uri="{BB962C8B-B14F-4D97-AF65-F5344CB8AC3E}">
        <p14:creationId xmlns:p14="http://schemas.microsoft.com/office/powerpoint/2010/main" val="91544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0D71-A45F-DF58-827E-0053FCF240B5}"/>
              </a:ext>
            </a:extLst>
          </p:cNvPr>
          <p:cNvSpPr>
            <a:spLocks noGrp="1"/>
          </p:cNvSpPr>
          <p:nvPr>
            <p:ph type="title"/>
          </p:nvPr>
        </p:nvSpPr>
        <p:spPr/>
        <p:txBody>
          <a:bodyPr/>
          <a:lstStyle/>
          <a:p>
            <a:r>
              <a:rPr lang="en-US" sz="2500" u="sng" dirty="0"/>
              <a:t> Identifying Unique Values</a:t>
            </a:r>
            <a:br>
              <a:rPr lang="en-US" sz="2500" u="sng" dirty="0"/>
            </a:br>
            <a:endParaRPr lang="en-US" sz="2500" u="sng" dirty="0"/>
          </a:p>
        </p:txBody>
      </p:sp>
      <p:sp>
        <p:nvSpPr>
          <p:cNvPr id="3" name="Text Placeholder 2">
            <a:extLst>
              <a:ext uri="{FF2B5EF4-FFF2-40B4-BE49-F238E27FC236}">
                <a16:creationId xmlns:a16="http://schemas.microsoft.com/office/drawing/2014/main" id="{C906F649-E036-0B82-FB44-AF7EF41B30C2}"/>
              </a:ext>
            </a:extLst>
          </p:cNvPr>
          <p:cNvSpPr>
            <a:spLocks noGrp="1"/>
          </p:cNvSpPr>
          <p:nvPr>
            <p:ph type="body" idx="1"/>
          </p:nvPr>
        </p:nvSpPr>
        <p:spPr>
          <a:xfrm>
            <a:off x="720000" y="1152475"/>
            <a:ext cx="7704000" cy="1349425"/>
          </a:xfrm>
        </p:spPr>
        <p:txBody>
          <a:bodyPr/>
          <a:lstStyle/>
          <a:p>
            <a:pPr marL="114300" indent="0">
              <a:buNone/>
            </a:pPr>
            <a:r>
              <a:rPr lang="en-US" sz="1600" b="1" dirty="0">
                <a:solidFill>
                  <a:schemeClr val="tx2"/>
                </a:solidFill>
                <a:latin typeface="+mn-lt"/>
              </a:rPr>
              <a:t>To understand the variety of data, we calculated the number of unique values for each column in the employee and performance rating datasets. This step helps identify categorical variables and spot potential anomalies in the data.</a:t>
            </a:r>
          </a:p>
        </p:txBody>
      </p:sp>
      <p:pic>
        <p:nvPicPr>
          <p:cNvPr id="5" name="Picture 4">
            <a:extLst>
              <a:ext uri="{FF2B5EF4-FFF2-40B4-BE49-F238E27FC236}">
                <a16:creationId xmlns:a16="http://schemas.microsoft.com/office/drawing/2014/main" id="{018AA110-900F-9479-573D-2411CF7A91A8}"/>
              </a:ext>
            </a:extLst>
          </p:cNvPr>
          <p:cNvPicPr>
            <a:picLocks noChangeAspect="1"/>
          </p:cNvPicPr>
          <p:nvPr/>
        </p:nvPicPr>
        <p:blipFill>
          <a:blip r:embed="rId2"/>
          <a:srcRect l="26042" t="27160" r="25903" b="54691"/>
          <a:stretch/>
        </p:blipFill>
        <p:spPr>
          <a:xfrm>
            <a:off x="1986297" y="2813050"/>
            <a:ext cx="5171405" cy="1098550"/>
          </a:xfrm>
          <a:prstGeom prst="rect">
            <a:avLst/>
          </a:prstGeom>
        </p:spPr>
      </p:pic>
    </p:spTree>
    <p:extLst>
      <p:ext uri="{BB962C8B-B14F-4D97-AF65-F5344CB8AC3E}">
        <p14:creationId xmlns:p14="http://schemas.microsoft.com/office/powerpoint/2010/main" val="111781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71E1-E6B7-6AC6-DB36-0BB242AC0E49}"/>
              </a:ext>
            </a:extLst>
          </p:cNvPr>
          <p:cNvSpPr>
            <a:spLocks noGrp="1"/>
          </p:cNvSpPr>
          <p:nvPr>
            <p:ph type="title"/>
          </p:nvPr>
        </p:nvSpPr>
        <p:spPr/>
        <p:txBody>
          <a:bodyPr/>
          <a:lstStyle/>
          <a:p>
            <a:r>
              <a:rPr lang="en-US" sz="2500" u="sng" dirty="0"/>
              <a:t>Preprocessing Steps</a:t>
            </a:r>
            <a:br>
              <a:rPr lang="en-US" sz="2500" u="sng" dirty="0"/>
            </a:br>
            <a:endParaRPr lang="en-US" sz="2500" u="sng" dirty="0"/>
          </a:p>
        </p:txBody>
      </p:sp>
      <p:sp>
        <p:nvSpPr>
          <p:cNvPr id="3" name="Text Placeholder 2">
            <a:extLst>
              <a:ext uri="{FF2B5EF4-FFF2-40B4-BE49-F238E27FC236}">
                <a16:creationId xmlns:a16="http://schemas.microsoft.com/office/drawing/2014/main" id="{C23802FC-BC37-8D55-13BA-97770DDD8A2D}"/>
              </a:ext>
            </a:extLst>
          </p:cNvPr>
          <p:cNvSpPr>
            <a:spLocks noGrp="1"/>
          </p:cNvSpPr>
          <p:nvPr>
            <p:ph type="body" idx="1"/>
          </p:nvPr>
        </p:nvSpPr>
        <p:spPr>
          <a:xfrm>
            <a:off x="463550" y="952500"/>
            <a:ext cx="7848600" cy="3816349"/>
          </a:xfrm>
        </p:spPr>
        <p:txBody>
          <a:bodyPr/>
          <a:lstStyle/>
          <a:p>
            <a:pPr>
              <a:buFont typeface="Wingdings" panose="05000000000000000000" pitchFamily="2" charset="2"/>
              <a:buChar char="q"/>
            </a:pPr>
            <a:r>
              <a:rPr lang="en-US" sz="1400" b="1" dirty="0">
                <a:solidFill>
                  <a:schemeClr val="tx2"/>
                </a:solidFill>
                <a:latin typeface="+mn-lt"/>
              </a:rPr>
              <a:t>Removing Spaces from the 'Education Field' Column</a:t>
            </a:r>
          </a:p>
          <a:p>
            <a:pPr marL="114300" indent="0">
              <a:buNone/>
            </a:pPr>
            <a:r>
              <a:rPr lang="en-US" sz="1400" b="1" dirty="0">
                <a:solidFill>
                  <a:schemeClr val="tx1">
                    <a:lumMod val="75000"/>
                    <a:lumOff val="25000"/>
                  </a:schemeClr>
                </a:solidFill>
                <a:latin typeface="+mn-lt"/>
              </a:rPr>
              <a:t>Objective: To ensure that any leading or trailing spaces in the 'Education Field’ column are removed for accurate analysis and comparisons</a:t>
            </a:r>
          </a:p>
          <a:p>
            <a:pPr>
              <a:buFont typeface="Wingdings" panose="05000000000000000000" pitchFamily="2" charset="2"/>
              <a:buChar char="q"/>
            </a:pPr>
            <a:r>
              <a:rPr lang="en-US" sz="1400" b="1" dirty="0">
                <a:solidFill>
                  <a:schemeClr val="tx2"/>
                </a:solidFill>
                <a:latin typeface="+mn-lt"/>
              </a:rPr>
              <a:t> Verifying Unique Values</a:t>
            </a:r>
          </a:p>
          <a:p>
            <a:pPr marL="114300" indent="0">
              <a:buNone/>
            </a:pPr>
            <a:r>
              <a:rPr lang="en-US" sz="1400" b="1" dirty="0">
                <a:solidFill>
                  <a:schemeClr val="tx1">
                    <a:lumMod val="75000"/>
                    <a:lumOff val="25000"/>
                  </a:schemeClr>
                </a:solidFill>
                <a:latin typeface="+mn-lt"/>
              </a:rPr>
              <a:t>Objective: To check the unique values in the 'Education Field' column after removin</a:t>
            </a:r>
          </a:p>
          <a:p>
            <a:pPr marL="114300" indent="0">
              <a:buNone/>
            </a:pPr>
            <a:r>
              <a:rPr lang="en-US" sz="1400" b="1" dirty="0">
                <a:solidFill>
                  <a:schemeClr val="tx1">
                    <a:lumMod val="75000"/>
                    <a:lumOff val="25000"/>
                  </a:schemeClr>
                </a:solidFill>
                <a:latin typeface="+mn-lt"/>
              </a:rPr>
              <a:t>spaces, ensuring that the preprocessing step was successful.</a:t>
            </a:r>
          </a:p>
          <a:p>
            <a:pPr>
              <a:buFont typeface="Wingdings" panose="05000000000000000000" pitchFamily="2" charset="2"/>
              <a:buChar char="q"/>
            </a:pPr>
            <a:r>
              <a:rPr lang="en-US" sz="1400" b="1" dirty="0">
                <a:solidFill>
                  <a:schemeClr val="tx2"/>
                </a:solidFill>
                <a:latin typeface="+mn-lt"/>
              </a:rPr>
              <a:t> Calculating Attrition Year</a:t>
            </a:r>
          </a:p>
          <a:p>
            <a:pPr marL="114300" indent="0">
              <a:buNone/>
            </a:pPr>
            <a:r>
              <a:rPr lang="en-US" sz="1400" b="1" dirty="0">
                <a:solidFill>
                  <a:schemeClr val="tx1">
                    <a:lumMod val="75000"/>
                    <a:lumOff val="25000"/>
                  </a:schemeClr>
                </a:solidFill>
                <a:latin typeface="+mn-lt"/>
              </a:rPr>
              <a:t>Objective: To calculate the year in which an employee is expected to leave the company</a:t>
            </a:r>
          </a:p>
          <a:p>
            <a:pPr marL="114300" indent="0">
              <a:buNone/>
            </a:pPr>
            <a:r>
              <a:rPr lang="en-US" sz="1400" b="1" dirty="0">
                <a:solidFill>
                  <a:schemeClr val="tx1">
                    <a:lumMod val="75000"/>
                    <a:lumOff val="25000"/>
                  </a:schemeClr>
                </a:solidFill>
                <a:latin typeface="+mn-lt"/>
              </a:rPr>
              <a:t> based on their hire date and the number of years they have been with the company.</a:t>
            </a:r>
          </a:p>
          <a:p>
            <a:pPr>
              <a:buFont typeface="Wingdings" panose="05000000000000000000" pitchFamily="2" charset="2"/>
              <a:buChar char="q"/>
            </a:pPr>
            <a:r>
              <a:rPr lang="en-US" sz="1400" b="1" dirty="0">
                <a:solidFill>
                  <a:schemeClr val="tx2"/>
                </a:solidFill>
                <a:latin typeface="+mn-lt"/>
              </a:rPr>
              <a:t> Dropping Outdated Performance Ratings</a:t>
            </a:r>
          </a:p>
          <a:p>
            <a:pPr marL="114300" indent="0">
              <a:buNone/>
            </a:pPr>
            <a:r>
              <a:rPr lang="en-US" sz="1400" b="1" dirty="0">
                <a:solidFill>
                  <a:schemeClr val="tx1">
                    <a:lumMod val="75000"/>
                    <a:lumOff val="25000"/>
                  </a:schemeClr>
                </a:solidFill>
                <a:latin typeface="+mn-lt"/>
              </a:rPr>
              <a:t>Objective: To ensure that performance ratings are relevant by removing any ratings        that fall outside the expected date range based on the calculated 'Attrition Year’.</a:t>
            </a:r>
          </a:p>
          <a:p>
            <a:pPr marL="114300" indent="0">
              <a:buNone/>
            </a:pPr>
            <a:endParaRPr lang="en-US" sz="1400" dirty="0"/>
          </a:p>
        </p:txBody>
      </p:sp>
    </p:spTree>
    <p:extLst>
      <p:ext uri="{BB962C8B-B14F-4D97-AF65-F5344CB8AC3E}">
        <p14:creationId xmlns:p14="http://schemas.microsoft.com/office/powerpoint/2010/main" val="253544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B6621C-3AFB-8728-C554-4008C5DFBA60}"/>
              </a:ext>
            </a:extLst>
          </p:cNvPr>
          <p:cNvSpPr>
            <a:spLocks noGrp="1"/>
          </p:cNvSpPr>
          <p:nvPr>
            <p:ph type="body" idx="1"/>
          </p:nvPr>
        </p:nvSpPr>
        <p:spPr>
          <a:xfrm>
            <a:off x="720000" y="707975"/>
            <a:ext cx="7704000" cy="3416400"/>
          </a:xfrm>
        </p:spPr>
        <p:txBody>
          <a:bodyPr/>
          <a:lstStyle/>
          <a:p>
            <a:pPr>
              <a:buFont typeface="Wingdings" panose="05000000000000000000" pitchFamily="2" charset="2"/>
              <a:buChar char="q"/>
            </a:pPr>
            <a:r>
              <a:rPr lang="en-US" sz="1400" b="1" dirty="0">
                <a:solidFill>
                  <a:schemeClr val="tx2"/>
                </a:solidFill>
                <a:latin typeface="+mn-lt"/>
              </a:rPr>
              <a:t>Converting Review Date to Datetime</a:t>
            </a:r>
          </a:p>
          <a:p>
            <a:pPr marL="114300" indent="0">
              <a:buNone/>
            </a:pPr>
            <a:r>
              <a:rPr lang="en-US" sz="1400" b="1" dirty="0">
                <a:solidFill>
                  <a:schemeClr val="tx1">
                    <a:lumMod val="75000"/>
                    <a:lumOff val="25000"/>
                  </a:schemeClr>
                </a:solidFill>
                <a:latin typeface="+mn-lt"/>
              </a:rPr>
              <a:t>Objective: To convert the 'Review Date' column in the performance rating data frame to a datetime format , facilitating date comparisons.</a:t>
            </a:r>
          </a:p>
          <a:p>
            <a:pPr>
              <a:buFont typeface="Wingdings" panose="05000000000000000000" pitchFamily="2" charset="2"/>
              <a:buChar char="q"/>
            </a:pPr>
            <a:r>
              <a:rPr lang="en-US" sz="1400" b="1" dirty="0">
                <a:solidFill>
                  <a:schemeClr val="tx2"/>
                </a:solidFill>
                <a:latin typeface="+mn-lt"/>
              </a:rPr>
              <a:t> Merging Employee and Performance Data</a:t>
            </a:r>
          </a:p>
          <a:p>
            <a:pPr marL="114300" indent="0">
              <a:buNone/>
            </a:pPr>
            <a:r>
              <a:rPr lang="en-US" sz="1400" b="1" dirty="0">
                <a:solidFill>
                  <a:schemeClr val="tx1">
                    <a:lumMod val="75000"/>
                    <a:lumOff val="25000"/>
                  </a:schemeClr>
                </a:solidFill>
                <a:latin typeface="+mn-lt"/>
              </a:rPr>
              <a:t>Objective: To merge the employee data frame with the performance data frame, incorporating hire and</a:t>
            </a:r>
          </a:p>
          <a:p>
            <a:pPr marL="114300" indent="0">
              <a:buNone/>
            </a:pPr>
            <a:r>
              <a:rPr lang="en-US" sz="1400" b="1" dirty="0">
                <a:solidFill>
                  <a:schemeClr val="tx1">
                    <a:lumMod val="75000"/>
                    <a:lumOff val="25000"/>
                  </a:schemeClr>
                </a:solidFill>
                <a:latin typeface="+mn-lt"/>
              </a:rPr>
              <a:t>attrition years for each employee</a:t>
            </a:r>
          </a:p>
          <a:p>
            <a:pPr>
              <a:buFont typeface="Wingdings" panose="05000000000000000000" pitchFamily="2" charset="2"/>
              <a:buChar char="q"/>
            </a:pPr>
            <a:r>
              <a:rPr lang="en-US" sz="1400" b="1" dirty="0">
                <a:solidFill>
                  <a:schemeClr val="tx2"/>
                </a:solidFill>
                <a:latin typeface="+mn-lt"/>
              </a:rPr>
              <a:t> Filtering Performance Reviews by Date Range</a:t>
            </a:r>
          </a:p>
          <a:p>
            <a:pPr marL="114300" indent="0">
              <a:buNone/>
            </a:pPr>
            <a:r>
              <a:rPr lang="en-US" sz="1400" b="1" dirty="0">
                <a:solidFill>
                  <a:schemeClr val="tx1">
                    <a:lumMod val="75000"/>
                    <a:lumOff val="25000"/>
                  </a:schemeClr>
                </a:solidFill>
                <a:latin typeface="+mn-lt"/>
              </a:rPr>
              <a:t>Objective: To calculate the year in which an employee is expected to leave the company</a:t>
            </a:r>
          </a:p>
          <a:p>
            <a:pPr marL="114300" indent="0">
              <a:buNone/>
            </a:pPr>
            <a:r>
              <a:rPr lang="en-US" sz="1400" b="1" dirty="0">
                <a:solidFill>
                  <a:schemeClr val="tx1">
                    <a:lumMod val="75000"/>
                    <a:lumOff val="25000"/>
                  </a:schemeClr>
                </a:solidFill>
                <a:latin typeface="+mn-lt"/>
              </a:rPr>
              <a:t> based on their hire date and the number of years they have been with the company.</a:t>
            </a:r>
          </a:p>
          <a:p>
            <a:pPr>
              <a:buFont typeface="Wingdings" panose="05000000000000000000" pitchFamily="2" charset="2"/>
              <a:buChar char="q"/>
            </a:pPr>
            <a:r>
              <a:rPr lang="en-US" sz="1400" b="1" dirty="0">
                <a:solidFill>
                  <a:schemeClr val="tx2"/>
                </a:solidFill>
                <a:latin typeface="+mn-lt"/>
              </a:rPr>
              <a:t> Dropping Unnecessary Columns</a:t>
            </a:r>
          </a:p>
          <a:p>
            <a:pPr marL="114300" indent="0">
              <a:buNone/>
            </a:pPr>
            <a:r>
              <a:rPr lang="en-US" sz="1400" b="1" dirty="0">
                <a:solidFill>
                  <a:schemeClr val="tx1">
                    <a:lumMod val="75000"/>
                    <a:lumOff val="25000"/>
                  </a:schemeClr>
                </a:solidFill>
                <a:latin typeface="+mn-lt"/>
              </a:rPr>
              <a:t>Objective: To remove extra columns ('Hire Year' and 'Attrition Year') from the filtered performance data frame, simplifying the dataset.</a:t>
            </a: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27160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7DD9-7641-1EFB-D7BE-DEA50E9178A2}"/>
              </a:ext>
            </a:extLst>
          </p:cNvPr>
          <p:cNvSpPr>
            <a:spLocks noGrp="1"/>
          </p:cNvSpPr>
          <p:nvPr>
            <p:ph type="ctrTitle"/>
          </p:nvPr>
        </p:nvSpPr>
        <p:spPr>
          <a:xfrm>
            <a:off x="1193700" y="1734475"/>
            <a:ext cx="6756600" cy="2627100"/>
          </a:xfrm>
        </p:spPr>
        <p:txBody>
          <a:bodyPr/>
          <a:lstStyle/>
          <a:p>
            <a:r>
              <a:rPr lang="en-US" sz="4800" dirty="0">
                <a:latin typeface="+mj-lt"/>
              </a:rPr>
              <a:t>Data Exploration</a:t>
            </a:r>
            <a:br>
              <a:rPr lang="en-US" dirty="0">
                <a:latin typeface="+mj-lt"/>
              </a:rPr>
            </a:br>
            <a:r>
              <a:rPr lang="en-US" sz="2400" dirty="0">
                <a:solidFill>
                  <a:schemeClr val="tx2"/>
                </a:solidFill>
                <a:latin typeface="+mj-lt"/>
              </a:rPr>
              <a:t>with SQL</a:t>
            </a:r>
          </a:p>
        </p:txBody>
      </p:sp>
    </p:spTree>
    <p:extLst>
      <p:ext uri="{BB962C8B-B14F-4D97-AF65-F5344CB8AC3E}">
        <p14:creationId xmlns:p14="http://schemas.microsoft.com/office/powerpoint/2010/main" val="360445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077644-181B-80CB-07C3-85F82611D021}"/>
              </a:ext>
            </a:extLst>
          </p:cNvPr>
          <p:cNvPicPr>
            <a:picLocks noChangeAspect="1"/>
          </p:cNvPicPr>
          <p:nvPr/>
        </p:nvPicPr>
        <p:blipFill>
          <a:blip r:embed="rId3"/>
          <a:srcRect l="25277" t="37037" r="26459" b="20494"/>
          <a:stretch/>
        </p:blipFill>
        <p:spPr>
          <a:xfrm>
            <a:off x="1193799" y="819150"/>
            <a:ext cx="7081726" cy="3505200"/>
          </a:xfrm>
          <a:prstGeom prst="rect">
            <a:avLst/>
          </a:prstGeom>
          <a:ln>
            <a:noFill/>
          </a:ln>
          <a:effectLst>
            <a:softEdge rad="112500"/>
          </a:effectLst>
        </p:spPr>
      </p:pic>
    </p:spTree>
    <p:extLst>
      <p:ext uri="{BB962C8B-B14F-4D97-AF65-F5344CB8AC3E}">
        <p14:creationId xmlns:p14="http://schemas.microsoft.com/office/powerpoint/2010/main" val="1433393621"/>
      </p:ext>
    </p:extLst>
  </p:cSld>
  <p:clrMapOvr>
    <a:masterClrMapping/>
  </p:clrMapOvr>
</p:sld>
</file>

<file path=ppt/theme/theme1.xml><?xml version="1.0" encoding="utf-8"?>
<a:theme xmlns:a="http://schemas.openxmlformats.org/drawingml/2006/main" name="Inverse Functions by Slidesgo">
  <a:themeElements>
    <a:clrScheme name="Simple Light">
      <a:dk1>
        <a:srgbClr val="17024E"/>
      </a:dk1>
      <a:lt1>
        <a:srgbClr val="E6F8FF"/>
      </a:lt1>
      <a:dk2>
        <a:srgbClr val="CDFAFF"/>
      </a:dk2>
      <a:lt2>
        <a:srgbClr val="2C70B3"/>
      </a:lt2>
      <a:accent1>
        <a:srgbClr val="9BE9FF"/>
      </a:accent1>
      <a:accent2>
        <a:srgbClr val="FFFFFF"/>
      </a:accent2>
      <a:accent3>
        <a:srgbClr val="FFFFFF"/>
      </a:accent3>
      <a:accent4>
        <a:srgbClr val="FFFFFF"/>
      </a:accent4>
      <a:accent5>
        <a:srgbClr val="FFFFFF"/>
      </a:accent5>
      <a:accent6>
        <a:srgbClr val="FFFFFF"/>
      </a:accent6>
      <a:hlink>
        <a:srgbClr val="1702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961</Words>
  <Application>Microsoft Office PowerPoint</Application>
  <PresentationFormat>On-screen Show (16:9)</PresentationFormat>
  <Paragraphs>131</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Bebas Neue</vt:lpstr>
      <vt:lpstr>Darker Grotesque SemiBold</vt:lpstr>
      <vt:lpstr>Inter</vt:lpstr>
      <vt:lpstr>Lato</vt:lpstr>
      <vt:lpstr>Wingdings</vt:lpstr>
      <vt:lpstr>Inverse Functions by Slidesgo</vt:lpstr>
      <vt:lpstr>HR DATA ANALYSIS </vt:lpstr>
      <vt:lpstr>About Data</vt:lpstr>
      <vt:lpstr>Data Preprocessing with Python</vt:lpstr>
      <vt:lpstr>Data Loading and Initial Exploration</vt:lpstr>
      <vt:lpstr> Identifying Unique Values </vt:lpstr>
      <vt:lpstr>Preprocessing Steps </vt:lpstr>
      <vt:lpstr>PowerPoint Presentation</vt:lpstr>
      <vt:lpstr>Data Exploration with SQL</vt:lpstr>
      <vt:lpstr>PowerPoint Presentation</vt:lpstr>
      <vt:lpstr>Salary Insights </vt:lpstr>
      <vt:lpstr>PowerPoint Presentation</vt:lpstr>
      <vt:lpstr>Employee Satisfaction Insights </vt:lpstr>
      <vt:lpstr>PowerPoint Presentation</vt:lpstr>
      <vt:lpstr>PowerPoint Presentation</vt:lpstr>
      <vt:lpstr>Employee Rating Insights </vt:lpstr>
      <vt:lpstr>PowerPoint Presentation</vt:lpstr>
      <vt:lpstr>Experience, Training, and Attrition Analysis </vt:lpstr>
      <vt:lpstr>PowerPoint Presentation</vt:lpstr>
      <vt:lpstr>PowerPoint Presentation</vt:lpstr>
      <vt:lpstr>Visualization  data driven insights with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Farah</dc:creator>
  <cp:lastModifiedBy>Hadi Mohamed Kilani Mohamed</cp:lastModifiedBy>
  <cp:revision>7</cp:revision>
  <dcterms:modified xsi:type="dcterms:W3CDTF">2024-10-22T21:59:17Z</dcterms:modified>
</cp:coreProperties>
</file>